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20"/>
  </p:notesMasterIdLst>
  <p:sldIdLst>
    <p:sldId id="256" r:id="rId3"/>
    <p:sldId id="271" r:id="rId4"/>
    <p:sldId id="258" r:id="rId5"/>
    <p:sldId id="257" r:id="rId6"/>
    <p:sldId id="260" r:id="rId7"/>
    <p:sldId id="261" r:id="rId8"/>
    <p:sldId id="276" r:id="rId9"/>
    <p:sldId id="262" r:id="rId10"/>
    <p:sldId id="272" r:id="rId11"/>
    <p:sldId id="263" r:id="rId12"/>
    <p:sldId id="264" r:id="rId13"/>
    <p:sldId id="273" r:id="rId14"/>
    <p:sldId id="274" r:id="rId15"/>
    <p:sldId id="266" r:id="rId16"/>
    <p:sldId id="270" r:id="rId17"/>
    <p:sldId id="269" r:id="rId18"/>
    <p:sldId id="275"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Carter One" panose="020B0604020202020204" charset="0"/>
      <p:regular r:id="rId25"/>
    </p:embeddedFont>
    <p:embeddedFont>
      <p:font typeface="Georgia" panose="02040502050405020303" pitchFamily="18" charset="0"/>
      <p:regular r:id="rId26"/>
      <p:bold r:id="rId27"/>
      <p:italic r:id="rId28"/>
      <p:boldItalic r:id="rId29"/>
    </p:embeddedFont>
    <p:embeddedFont>
      <p:font typeface="Pacifico" panose="00000500000000000000" pitchFamily="2" charset="0"/>
      <p:regular r:id="rId30"/>
    </p:embeddedFont>
    <p:embeddedFont>
      <p:font typeface="Playfair Display" panose="000005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4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microsoft.com/office/2016/11/relationships/changesInfo" Target="changesInfos/changesInfo1.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Fenton" userId="e1fe3d13-73ab-4911-babc-4114e2e6632c" providerId="ADAL" clId="{C929F80D-AD60-4E51-8CAA-C6D65C77D1AD}"/>
    <pc:docChg chg="modSld">
      <pc:chgData name="Julie Fenton" userId="e1fe3d13-73ab-4911-babc-4114e2e6632c" providerId="ADAL" clId="{C929F80D-AD60-4E51-8CAA-C6D65C77D1AD}" dt="2023-08-08T13:09:15.931" v="39" actId="20577"/>
      <pc:docMkLst>
        <pc:docMk/>
      </pc:docMkLst>
      <pc:sldChg chg="modSp mod">
        <pc:chgData name="Julie Fenton" userId="e1fe3d13-73ab-4911-babc-4114e2e6632c" providerId="ADAL" clId="{C929F80D-AD60-4E51-8CAA-C6D65C77D1AD}" dt="2023-08-08T12:57:11.737" v="2" actId="20577"/>
        <pc:sldMkLst>
          <pc:docMk/>
          <pc:sldMk cId="0" sldId="256"/>
        </pc:sldMkLst>
        <pc:spChg chg="mod">
          <ac:chgData name="Julie Fenton" userId="e1fe3d13-73ab-4911-babc-4114e2e6632c" providerId="ADAL" clId="{C929F80D-AD60-4E51-8CAA-C6D65C77D1AD}" dt="2023-08-08T12:57:11.737" v="2" actId="20577"/>
          <ac:spMkLst>
            <pc:docMk/>
            <pc:sldMk cId="0" sldId="256"/>
            <ac:spMk id="136" creationId="{00000000-0000-0000-0000-000000000000}"/>
          </ac:spMkLst>
        </pc:spChg>
      </pc:sldChg>
      <pc:sldChg chg="modSp mod">
        <pc:chgData name="Julie Fenton" userId="e1fe3d13-73ab-4911-babc-4114e2e6632c" providerId="ADAL" clId="{C929F80D-AD60-4E51-8CAA-C6D65C77D1AD}" dt="2023-08-08T13:09:15.931" v="39" actId="20577"/>
        <pc:sldMkLst>
          <pc:docMk/>
          <pc:sldMk cId="2639805550" sldId="269"/>
        </pc:sldMkLst>
        <pc:spChg chg="mod">
          <ac:chgData name="Julie Fenton" userId="e1fe3d13-73ab-4911-babc-4114e2e6632c" providerId="ADAL" clId="{C929F80D-AD60-4E51-8CAA-C6D65C77D1AD}" dt="2023-08-08T13:09:15.931" v="39" actId="20577"/>
          <ac:spMkLst>
            <pc:docMk/>
            <pc:sldMk cId="2639805550" sldId="269"/>
            <ac:spMk id="14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07398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4bee453944_5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4bee453944_5_5: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marR="0" lvl="0" indent="0" algn="l" rtl="0">
              <a:lnSpc>
                <a:spcPct val="100000"/>
              </a:lnSpc>
              <a:spcBef>
                <a:spcPts val="0"/>
              </a:spcBef>
              <a:spcAft>
                <a:spcPts val="0"/>
              </a:spcAft>
              <a:buNone/>
            </a:pPr>
            <a:endParaRPr/>
          </a:p>
        </p:txBody>
      </p:sp>
      <p:sp>
        <p:nvSpPr>
          <p:cNvPr id="132" name="Google Shape;132;g4bee453944_5_5: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9044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bee453944_5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bee453944_5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extLst>
      <p:ext uri="{BB962C8B-B14F-4D97-AF65-F5344CB8AC3E}">
        <p14:creationId xmlns:p14="http://schemas.microsoft.com/office/powerpoint/2010/main" val="3688903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bee453944_5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bee453944_5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extLst>
      <p:ext uri="{BB962C8B-B14F-4D97-AF65-F5344CB8AC3E}">
        <p14:creationId xmlns:p14="http://schemas.microsoft.com/office/powerpoint/2010/main" val="808115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bee453944_5_10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bee453944_5_10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sz="1200"/>
          </a:p>
        </p:txBody>
      </p:sp>
    </p:spTree>
    <p:extLst>
      <p:ext uri="{BB962C8B-B14F-4D97-AF65-F5344CB8AC3E}">
        <p14:creationId xmlns:p14="http://schemas.microsoft.com/office/powerpoint/2010/main" val="4074258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bee453944_5_10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bee453944_5_10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sz="1200"/>
          </a:p>
        </p:txBody>
      </p:sp>
    </p:spTree>
    <p:extLst>
      <p:ext uri="{BB962C8B-B14F-4D97-AF65-F5344CB8AC3E}">
        <p14:creationId xmlns:p14="http://schemas.microsoft.com/office/powerpoint/2010/main" val="2206556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bee453944_5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bee453944_5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extLst>
      <p:ext uri="{BB962C8B-B14F-4D97-AF65-F5344CB8AC3E}">
        <p14:creationId xmlns:p14="http://schemas.microsoft.com/office/powerpoint/2010/main" val="4271229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bee453944_5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bee453944_5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extLst>
      <p:ext uri="{BB962C8B-B14F-4D97-AF65-F5344CB8AC3E}">
        <p14:creationId xmlns:p14="http://schemas.microsoft.com/office/powerpoint/2010/main" val="974429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bee453944_5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bee453944_5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extLst>
      <p:ext uri="{BB962C8B-B14F-4D97-AF65-F5344CB8AC3E}">
        <p14:creationId xmlns:p14="http://schemas.microsoft.com/office/powerpoint/2010/main" val="2708728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bee453944_5_10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bee453944_5_10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sz="1200"/>
          </a:p>
        </p:txBody>
      </p:sp>
    </p:spTree>
    <p:extLst>
      <p:ext uri="{BB962C8B-B14F-4D97-AF65-F5344CB8AC3E}">
        <p14:creationId xmlns:p14="http://schemas.microsoft.com/office/powerpoint/2010/main" val="2110186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bee453944_5_10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bee453944_5_10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sz="1200"/>
          </a:p>
        </p:txBody>
      </p:sp>
    </p:spTree>
    <p:extLst>
      <p:ext uri="{BB962C8B-B14F-4D97-AF65-F5344CB8AC3E}">
        <p14:creationId xmlns:p14="http://schemas.microsoft.com/office/powerpoint/2010/main" val="2410759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bee453944_5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bee453944_5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extLst>
      <p:ext uri="{BB962C8B-B14F-4D97-AF65-F5344CB8AC3E}">
        <p14:creationId xmlns:p14="http://schemas.microsoft.com/office/powerpoint/2010/main" val="203010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bee453944_5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bee453944_5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extLst>
      <p:ext uri="{BB962C8B-B14F-4D97-AF65-F5344CB8AC3E}">
        <p14:creationId xmlns:p14="http://schemas.microsoft.com/office/powerpoint/2010/main" val="1752682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bee453944_5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bee453944_5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extLst>
      <p:ext uri="{BB962C8B-B14F-4D97-AF65-F5344CB8AC3E}">
        <p14:creationId xmlns:p14="http://schemas.microsoft.com/office/powerpoint/2010/main" val="1727268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bee453944_5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bee453944_5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extLst>
      <p:ext uri="{BB962C8B-B14F-4D97-AF65-F5344CB8AC3E}">
        <p14:creationId xmlns:p14="http://schemas.microsoft.com/office/powerpoint/2010/main" val="1011233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bee453944_5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bee453944_5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extLst>
      <p:ext uri="{BB962C8B-B14F-4D97-AF65-F5344CB8AC3E}">
        <p14:creationId xmlns:p14="http://schemas.microsoft.com/office/powerpoint/2010/main" val="2893758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bee453944_5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bee453944_5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extLst>
      <p:ext uri="{BB962C8B-B14F-4D97-AF65-F5344CB8AC3E}">
        <p14:creationId xmlns:p14="http://schemas.microsoft.com/office/powerpoint/2010/main" val="208473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bee453944_5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bee453944_5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extLst>
      <p:ext uri="{BB962C8B-B14F-4D97-AF65-F5344CB8AC3E}">
        <p14:creationId xmlns:p14="http://schemas.microsoft.com/office/powerpoint/2010/main" val="2461994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rotWithShape="1">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68575" tIns="68575" rIns="68575" bIns="68575" anchor="b" anchorCtr="0"/>
          <a:lstStyle>
            <a:lvl1pPr marR="0" lvl="0" algn="ctr"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8" name="Google Shape;58;p14"/>
          <p:cNvSpPr txBox="1">
            <a:spLocks noGrp="1"/>
          </p:cNvSpPr>
          <p:nvPr>
            <p:ph type="subTitle" idx="1"/>
          </p:nvPr>
        </p:nvSpPr>
        <p:spPr>
          <a:xfrm>
            <a:off x="1143000" y="2701528"/>
            <a:ext cx="6858000" cy="1241700"/>
          </a:xfrm>
          <a:prstGeom prst="rect">
            <a:avLst/>
          </a:prstGeom>
          <a:noFill/>
          <a:ln>
            <a:noFill/>
          </a:ln>
        </p:spPr>
        <p:txBody>
          <a:bodyPr spcFirstLastPara="1" wrap="square" lIns="68575" tIns="68575" rIns="68575" bIns="68575" anchor="t" anchorCtr="0"/>
          <a:lstStyle>
            <a:lvl1pPr marR="0" lvl="0" algn="ctr" rtl="0">
              <a:lnSpc>
                <a:spcPct val="90000"/>
              </a:lnSpc>
              <a:spcBef>
                <a:spcPts val="8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59" name="Google Shape;59;p14"/>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0" name="Google Shape;60;p14"/>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1" name="Google Shape;61;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167960" y="184848"/>
            <a:ext cx="7886700" cy="642300"/>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2900"/>
              <a:buFont typeface="Calibri"/>
              <a:buNone/>
              <a:defRPr sz="29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64" name="Google Shape;64;p15"/>
          <p:cNvSpPr txBox="1">
            <a:spLocks noGrp="1"/>
          </p:cNvSpPr>
          <p:nvPr>
            <p:ph type="body" idx="1"/>
          </p:nvPr>
        </p:nvSpPr>
        <p:spPr>
          <a:xfrm>
            <a:off x="628650" y="1034171"/>
            <a:ext cx="7886700" cy="32634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5" name="Google Shape;65;p15"/>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6" name="Google Shape;66;p15"/>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7" name="Google Shape;67;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White Divider Slide">
  <p:cSld name="White Divider Slide">
    <p:spTree>
      <p:nvGrpSpPr>
        <p:cNvPr id="1" name="Shape 68"/>
        <p:cNvGrpSpPr/>
        <p:nvPr/>
      </p:nvGrpSpPr>
      <p:grpSpPr>
        <a:xfrm>
          <a:off x="0" y="0"/>
          <a:ext cx="0" cy="0"/>
          <a:chOff x="0" y="0"/>
          <a:chExt cx="0" cy="0"/>
        </a:xfrm>
      </p:grpSpPr>
      <p:sp>
        <p:nvSpPr>
          <p:cNvPr id="69" name="Google Shape;69;p16"/>
          <p:cNvSpPr txBox="1">
            <a:spLocks noGrp="1"/>
          </p:cNvSpPr>
          <p:nvPr>
            <p:ph type="ctrTitle"/>
          </p:nvPr>
        </p:nvSpPr>
        <p:spPr>
          <a:xfrm>
            <a:off x="457200" y="1482544"/>
            <a:ext cx="7772400" cy="1102500"/>
          </a:xfrm>
          <a:prstGeom prst="rect">
            <a:avLst/>
          </a:prstGeom>
          <a:noFill/>
          <a:ln>
            <a:noFill/>
          </a:ln>
        </p:spPr>
        <p:txBody>
          <a:bodyPr spcFirstLastPara="1" wrap="square" lIns="68575" tIns="68575" rIns="68575" bIns="68575" anchor="b" anchorCtr="0"/>
          <a:lstStyle>
            <a:lvl1pPr marR="0" lvl="0" algn="l" rtl="0">
              <a:lnSpc>
                <a:spcPct val="90000"/>
              </a:lnSpc>
              <a:spcBef>
                <a:spcPts val="0"/>
              </a:spcBef>
              <a:spcAft>
                <a:spcPts val="0"/>
              </a:spcAft>
              <a:buClr>
                <a:schemeClr val="accent4"/>
              </a:buClr>
              <a:buSzPts val="3000"/>
              <a:buFont typeface="Calibri"/>
              <a:buNone/>
              <a:defRPr sz="3000" b="0" i="0" u="none" strike="noStrike" cap="none">
                <a:solidFill>
                  <a:schemeClr val="accent4"/>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0" name="Google Shape;70;p16"/>
          <p:cNvSpPr txBox="1">
            <a:spLocks noGrp="1"/>
          </p:cNvSpPr>
          <p:nvPr>
            <p:ph type="subTitle" idx="1"/>
          </p:nvPr>
        </p:nvSpPr>
        <p:spPr>
          <a:xfrm>
            <a:off x="457200" y="2604253"/>
            <a:ext cx="7772400" cy="1026600"/>
          </a:xfrm>
          <a:prstGeom prst="rect">
            <a:avLst/>
          </a:prstGeom>
          <a:noFill/>
          <a:ln>
            <a:noFill/>
          </a:ln>
        </p:spPr>
        <p:txBody>
          <a:bodyPr spcFirstLastPara="1" wrap="square" lIns="68575" tIns="68575" rIns="68575" bIns="68575" anchor="t" anchorCtr="0"/>
          <a:lstStyle>
            <a:lvl1pPr marR="0" lvl="0" algn="l" rtl="0">
              <a:lnSpc>
                <a:spcPct val="90000"/>
              </a:lnSpc>
              <a:spcBef>
                <a:spcPts val="800"/>
              </a:spcBef>
              <a:spcAft>
                <a:spcPts val="0"/>
              </a:spcAft>
              <a:buClr>
                <a:srgbClr val="888888"/>
              </a:buClr>
              <a:buSzPts val="2100"/>
              <a:buFont typeface="Arial"/>
              <a:buNone/>
              <a:defRPr sz="2100" b="0" i="0" u="none" strike="noStrike" cap="none">
                <a:solidFill>
                  <a:srgbClr val="888888"/>
                </a:solidFill>
                <a:latin typeface="Calibri"/>
                <a:ea typeface="Calibri"/>
                <a:cs typeface="Calibri"/>
                <a:sym typeface="Calibri"/>
              </a:defRPr>
            </a:lvl1pPr>
            <a:lvl2pPr marR="0" lvl="1" algn="ctr" rtl="0">
              <a:lnSpc>
                <a:spcPct val="90000"/>
              </a:lnSpc>
              <a:spcBef>
                <a:spcPts val="4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R="0" lvl="2" algn="ctr" rtl="0">
              <a:lnSpc>
                <a:spcPct val="90000"/>
              </a:lnSpc>
              <a:spcBef>
                <a:spcPts val="4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3pPr>
            <a:lvl4pPr marR="0" lvl="3" algn="ctr" rtl="0">
              <a:lnSpc>
                <a:spcPct val="90000"/>
              </a:lnSpc>
              <a:spcBef>
                <a:spcPts val="4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R="0" lvl="4" algn="ctr" rtl="0">
              <a:lnSpc>
                <a:spcPct val="90000"/>
              </a:lnSpc>
              <a:spcBef>
                <a:spcPts val="4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R="0" lvl="5" algn="ctr" rtl="0">
              <a:lnSpc>
                <a:spcPct val="90000"/>
              </a:lnSpc>
              <a:spcBef>
                <a:spcPts val="4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R="0" lvl="6" algn="ctr" rtl="0">
              <a:lnSpc>
                <a:spcPct val="90000"/>
              </a:lnSpc>
              <a:spcBef>
                <a:spcPts val="4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R="0" lvl="7" algn="ctr" rtl="0">
              <a:lnSpc>
                <a:spcPct val="90000"/>
              </a:lnSpc>
              <a:spcBef>
                <a:spcPts val="4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R="0" lvl="8" algn="ctr" rtl="0">
              <a:lnSpc>
                <a:spcPct val="90000"/>
              </a:lnSpc>
              <a:spcBef>
                <a:spcPts val="4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71" name="Google Shape;71;p16"/>
          <p:cNvSpPr/>
          <p:nvPr/>
        </p:nvSpPr>
        <p:spPr>
          <a:xfrm>
            <a:off x="104588" y="537883"/>
            <a:ext cx="8815200" cy="5043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rotWithShape="1">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623888" y="1282304"/>
            <a:ext cx="7886700" cy="2139600"/>
          </a:xfrm>
          <a:prstGeom prst="rect">
            <a:avLst/>
          </a:prstGeom>
          <a:noFill/>
          <a:ln>
            <a:noFill/>
          </a:ln>
        </p:spPr>
        <p:txBody>
          <a:bodyPr spcFirstLastPara="1" wrap="square" lIns="68575" tIns="68575" rIns="68575" bIns="68575" anchor="b" anchorCtr="0"/>
          <a:lstStyle>
            <a:lvl1pPr marR="0" lvl="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4" name="Google Shape;74;p17"/>
          <p:cNvSpPr txBox="1">
            <a:spLocks noGrp="1"/>
          </p:cNvSpPr>
          <p:nvPr>
            <p:ph type="body" idx="1"/>
          </p:nvPr>
        </p:nvSpPr>
        <p:spPr>
          <a:xfrm>
            <a:off x="623888" y="3442097"/>
            <a:ext cx="7886700" cy="11253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4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4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75" name="Google Shape;75;p17"/>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6" name="Google Shape;76;p17"/>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7" name="Google Shape;77;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80" name="Google Shape;80;p18"/>
          <p:cNvSpPr txBox="1">
            <a:spLocks noGrp="1"/>
          </p:cNvSpPr>
          <p:nvPr>
            <p:ph type="body" idx="1"/>
          </p:nvPr>
        </p:nvSpPr>
        <p:spPr>
          <a:xfrm>
            <a:off x="628650" y="1369219"/>
            <a:ext cx="3886200" cy="32634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1" name="Google Shape;81;p18"/>
          <p:cNvSpPr txBox="1">
            <a:spLocks noGrp="1"/>
          </p:cNvSpPr>
          <p:nvPr>
            <p:ph type="body" idx="2"/>
          </p:nvPr>
        </p:nvSpPr>
        <p:spPr>
          <a:xfrm>
            <a:off x="4629150" y="1369219"/>
            <a:ext cx="3886200" cy="32634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2" name="Google Shape;82;p18"/>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3" name="Google Shape;83;p18"/>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4" name="Google Shape;84;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629841" y="273844"/>
            <a:ext cx="7886700" cy="994200"/>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87" name="Google Shape;87;p19"/>
          <p:cNvSpPr txBox="1">
            <a:spLocks noGrp="1"/>
          </p:cNvSpPr>
          <p:nvPr>
            <p:ph type="body" idx="1"/>
          </p:nvPr>
        </p:nvSpPr>
        <p:spPr>
          <a:xfrm>
            <a:off x="629841" y="1260872"/>
            <a:ext cx="3868500" cy="618000"/>
          </a:xfrm>
          <a:prstGeom prst="rect">
            <a:avLst/>
          </a:prstGeom>
          <a:noFill/>
          <a:ln>
            <a:noFill/>
          </a:ln>
        </p:spPr>
        <p:txBody>
          <a:bodyPr spcFirstLastPara="1" wrap="square" lIns="68575" tIns="68575" rIns="68575" bIns="68575" anchor="b" anchorCtr="0"/>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88" name="Google Shape;88;p19"/>
          <p:cNvSpPr txBox="1">
            <a:spLocks noGrp="1"/>
          </p:cNvSpPr>
          <p:nvPr>
            <p:ph type="body" idx="2"/>
          </p:nvPr>
        </p:nvSpPr>
        <p:spPr>
          <a:xfrm>
            <a:off x="629841" y="1878806"/>
            <a:ext cx="3868500" cy="27633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9" name="Google Shape;89;p19"/>
          <p:cNvSpPr txBox="1">
            <a:spLocks noGrp="1"/>
          </p:cNvSpPr>
          <p:nvPr>
            <p:ph type="body" idx="3"/>
          </p:nvPr>
        </p:nvSpPr>
        <p:spPr>
          <a:xfrm>
            <a:off x="4629150" y="1260872"/>
            <a:ext cx="3887400" cy="618000"/>
          </a:xfrm>
          <a:prstGeom prst="rect">
            <a:avLst/>
          </a:prstGeom>
          <a:noFill/>
          <a:ln>
            <a:noFill/>
          </a:ln>
        </p:spPr>
        <p:txBody>
          <a:bodyPr spcFirstLastPara="1" wrap="square" lIns="68575" tIns="68575" rIns="68575" bIns="68575" anchor="b" anchorCtr="0"/>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90" name="Google Shape;90;p19"/>
          <p:cNvSpPr txBox="1">
            <a:spLocks noGrp="1"/>
          </p:cNvSpPr>
          <p:nvPr>
            <p:ph type="body" idx="4"/>
          </p:nvPr>
        </p:nvSpPr>
        <p:spPr>
          <a:xfrm>
            <a:off x="4629150" y="1878806"/>
            <a:ext cx="3887400" cy="27633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1" name="Google Shape;91;p19"/>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2" name="Google Shape;92;p19"/>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3" name="Google Shape;93;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96" name="Google Shape;96;p20"/>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7" name="Google Shape;97;p20"/>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8" name="Google Shape;98;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99"/>
        <p:cNvGrpSpPr/>
        <p:nvPr/>
      </p:nvGrpSpPr>
      <p:grpSpPr>
        <a:xfrm>
          <a:off x="0" y="0"/>
          <a:ext cx="0" cy="0"/>
          <a:chOff x="0" y="0"/>
          <a:chExt cx="0" cy="0"/>
        </a:xfrm>
      </p:grpSpPr>
      <p:sp>
        <p:nvSpPr>
          <p:cNvPr id="100" name="Google Shape;100;p21"/>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1" name="Google Shape;101;p21"/>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2" name="Google Shape;102;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a:off x="629841" y="342900"/>
            <a:ext cx="2949000" cy="1200300"/>
          </a:xfrm>
          <a:prstGeom prst="rect">
            <a:avLst/>
          </a:prstGeom>
          <a:noFill/>
          <a:ln>
            <a:noFill/>
          </a:ln>
        </p:spPr>
        <p:txBody>
          <a:bodyPr spcFirstLastPara="1" wrap="square" lIns="68575" tIns="68575" rIns="68575" bIns="68575" anchor="b" anchorCtr="0"/>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05" name="Google Shape;105;p22"/>
          <p:cNvSpPr txBox="1">
            <a:spLocks noGrp="1"/>
          </p:cNvSpPr>
          <p:nvPr>
            <p:ph type="body" idx="1"/>
          </p:nvPr>
        </p:nvSpPr>
        <p:spPr>
          <a:xfrm>
            <a:off x="3887391" y="740569"/>
            <a:ext cx="4629300" cy="3655200"/>
          </a:xfrm>
          <a:prstGeom prst="rect">
            <a:avLst/>
          </a:prstGeom>
          <a:noFill/>
          <a:ln>
            <a:noFill/>
          </a:ln>
        </p:spPr>
        <p:txBody>
          <a:bodyPr spcFirstLastPara="1" wrap="square" lIns="68575" tIns="68575" rIns="68575" bIns="68575" anchor="t" anchorCtr="0"/>
          <a:lstStyle>
            <a:lvl1pPr marL="457200" marR="0" lvl="0" indent="-381000" algn="l" rtl="0">
              <a:lnSpc>
                <a:spcPct val="90000"/>
              </a:lnSpc>
              <a:spcBef>
                <a:spcPts val="8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6" name="Google Shape;106;p22"/>
          <p:cNvSpPr txBox="1">
            <a:spLocks noGrp="1"/>
          </p:cNvSpPr>
          <p:nvPr>
            <p:ph type="body" idx="2"/>
          </p:nvPr>
        </p:nvSpPr>
        <p:spPr>
          <a:xfrm>
            <a:off x="629841" y="1543050"/>
            <a:ext cx="2949000" cy="28587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07" name="Google Shape;107;p22"/>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8" name="Google Shape;108;p22"/>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0"/>
        <p:cNvGrpSpPr/>
        <p:nvPr/>
      </p:nvGrpSpPr>
      <p:grpSpPr>
        <a:xfrm>
          <a:off x="0" y="0"/>
          <a:ext cx="0" cy="0"/>
          <a:chOff x="0" y="0"/>
          <a:chExt cx="0" cy="0"/>
        </a:xfrm>
      </p:grpSpPr>
      <p:sp>
        <p:nvSpPr>
          <p:cNvPr id="111" name="Google Shape;111;p23"/>
          <p:cNvSpPr txBox="1">
            <a:spLocks noGrp="1"/>
          </p:cNvSpPr>
          <p:nvPr>
            <p:ph type="title"/>
          </p:nvPr>
        </p:nvSpPr>
        <p:spPr>
          <a:xfrm>
            <a:off x="629841" y="342900"/>
            <a:ext cx="2949000" cy="1200300"/>
          </a:xfrm>
          <a:prstGeom prst="rect">
            <a:avLst/>
          </a:prstGeom>
          <a:noFill/>
          <a:ln>
            <a:noFill/>
          </a:ln>
        </p:spPr>
        <p:txBody>
          <a:bodyPr spcFirstLastPara="1" wrap="square" lIns="68575" tIns="68575" rIns="68575" bIns="68575" anchor="b" anchorCtr="0"/>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12" name="Google Shape;112;p23"/>
          <p:cNvSpPr>
            <a:spLocks noGrp="1"/>
          </p:cNvSpPr>
          <p:nvPr>
            <p:ph type="pic" idx="2"/>
          </p:nvPr>
        </p:nvSpPr>
        <p:spPr>
          <a:xfrm>
            <a:off x="3887391" y="740569"/>
            <a:ext cx="4629300" cy="3655200"/>
          </a:xfrm>
          <a:prstGeom prst="rect">
            <a:avLst/>
          </a:prstGeom>
          <a:noFill/>
          <a:ln>
            <a:noFill/>
          </a:ln>
        </p:spPr>
        <p:txBody>
          <a:bodyPr spcFirstLastPara="1" wrap="square" lIns="68575" tIns="68575" rIns="68575" bIns="68575" anchor="t" anchorCtr="0"/>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13" name="Google Shape;113;p23"/>
          <p:cNvSpPr txBox="1">
            <a:spLocks noGrp="1"/>
          </p:cNvSpPr>
          <p:nvPr>
            <p:ph type="body" idx="1"/>
          </p:nvPr>
        </p:nvSpPr>
        <p:spPr>
          <a:xfrm>
            <a:off x="629841" y="1543050"/>
            <a:ext cx="2949000" cy="28587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14" name="Google Shape;114;p23"/>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5" name="Google Shape;115;p23"/>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6" name="Google Shape;116;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7"/>
        <p:cNvGrpSpPr/>
        <p:nvPr/>
      </p:nvGrpSpPr>
      <p:grpSpPr>
        <a:xfrm>
          <a:off x="0" y="0"/>
          <a:ext cx="0" cy="0"/>
          <a:chOff x="0" y="0"/>
          <a:chExt cx="0" cy="0"/>
        </a:xfrm>
      </p:grpSpPr>
      <p:sp>
        <p:nvSpPr>
          <p:cNvPr id="118" name="Google Shape;118;p24"/>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19" name="Google Shape;119;p2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0" name="Google Shape;120;p24"/>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1" name="Google Shape;121;p24"/>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2" name="Google Shape;122;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rot="5400000">
            <a:off x="5350050" y="1467544"/>
            <a:ext cx="4359000" cy="1971600"/>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25" name="Google Shape;125;p2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6" name="Google Shape;126;p25"/>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7" name="Google Shape;127;p25"/>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8" name="Google Shape;128;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in.gov/doe/students/assessment/"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damarcharteracademy.org/title-i-ix/"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https://www.damarcharteracademy.org/title-i-ix/"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hyperlink" Target="mailto:julieg@damarcharteracademy.org"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mailto:corac@damarcharteracademy.org"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hyperlink" Target="mailto:jpcaveda@gmail.com" TargetMode="External"/><Relationship Id="rId4" Type="http://schemas.openxmlformats.org/officeDocument/2006/relationships/hyperlink" Target="mailto:julief@damarcharteracademy.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hyperlink" Target="https://app.kidslisten.org/" TargetMode="External"/><Relationship Id="rId13" Type="http://schemas.openxmlformats.org/officeDocument/2006/relationships/hyperlink" Target="https://www.commonsensemedia.org/app-reviews/scribblenauts-remix" TargetMode="External"/><Relationship Id="rId18" Type="http://schemas.openxmlformats.org/officeDocument/2006/relationships/hyperlink" Target="https://www.originatorkids.com/?p=1008" TargetMode="External"/><Relationship Id="rId3" Type="http://schemas.openxmlformats.org/officeDocument/2006/relationships/image" Target="../media/image3.png"/><Relationship Id="rId21" Type="http://schemas.openxmlformats.org/officeDocument/2006/relationships/hyperlink" Target="https://oneglobekids.org/" TargetMode="External"/><Relationship Id="rId7" Type="http://schemas.openxmlformats.org/officeDocument/2006/relationships/hyperlink" Target="https://www.khanacademy.org/" TargetMode="External"/><Relationship Id="rId12" Type="http://schemas.openxmlformats.org/officeDocument/2006/relationships/hyperlink" Target="http://www.madlibs.com/apps/" TargetMode="External"/><Relationship Id="rId17" Type="http://schemas.openxmlformats.org/officeDocument/2006/relationships/hyperlink" Target="https://www.commonsensemedia.org/app-reviews/marcopolo-world-school" TargetMode="External"/><Relationship Id="rId2" Type="http://schemas.openxmlformats.org/officeDocument/2006/relationships/notesSlide" Target="../notesSlides/notesSlide7.xml"/><Relationship Id="rId16" Type="http://schemas.openxmlformats.org/officeDocument/2006/relationships/hyperlink" Target="https://dragonbox.com/" TargetMode="External"/><Relationship Id="rId20" Type="http://schemas.openxmlformats.org/officeDocument/2006/relationships/hyperlink" Target="https://tinybop.com/apps" TargetMode="External"/><Relationship Id="rId1" Type="http://schemas.openxmlformats.org/officeDocument/2006/relationships/slideLayout" Target="../slideLayouts/slideLayout13.xml"/><Relationship Id="rId6" Type="http://schemas.openxmlformats.org/officeDocument/2006/relationships/hyperlink" Target="https://edu.gcfglobal.org/en/mobileapps/" TargetMode="External"/><Relationship Id="rId11" Type="http://schemas.openxmlformats.org/officeDocument/2006/relationships/hyperlink" Target="https://learnwithhomer.com/" TargetMode="External"/><Relationship Id="rId5" Type="http://schemas.openxmlformats.org/officeDocument/2006/relationships/hyperlink" Target="https://www.arcademics.com/" TargetMode="External"/><Relationship Id="rId15" Type="http://schemas.openxmlformats.org/officeDocument/2006/relationships/hyperlink" Target="https://codespark.com/" TargetMode="External"/><Relationship Id="rId23" Type="http://schemas.openxmlformats.org/officeDocument/2006/relationships/hyperlink" Target="https://www.gonoodle.com/" TargetMode="External"/><Relationship Id="rId10" Type="http://schemas.openxmlformats.org/officeDocument/2006/relationships/hyperlink" Target="https://www.brainpop.com/about/apps/" TargetMode="External"/><Relationship Id="rId19" Type="http://schemas.openxmlformats.org/officeDocument/2006/relationships/hyperlink" Target="https://www.splashmath.com/apps" TargetMode="External"/><Relationship Id="rId4" Type="http://schemas.openxmlformats.org/officeDocument/2006/relationships/hyperlink" Target="https://www.abcmouse.com/abt/homepage" TargetMode="External"/><Relationship Id="rId9" Type="http://schemas.openxmlformats.org/officeDocument/2006/relationships/hyperlink" Target="https://bobbooks.com/product/reading-magic-1-app/" TargetMode="External"/><Relationship Id="rId14" Type="http://schemas.openxmlformats.org/officeDocument/2006/relationships/hyperlink" Target="https://www.speakaboos.com/" TargetMode="External"/><Relationship Id="rId22" Type="http://schemas.openxmlformats.org/officeDocument/2006/relationships/hyperlink" Target="https://www.duolingo.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p:nvPr/>
        </p:nvSpPr>
        <p:spPr>
          <a:xfrm>
            <a:off x="27300" y="0"/>
            <a:ext cx="2241300" cy="4497900"/>
          </a:xfrm>
          <a:prstGeom prst="rect">
            <a:avLst/>
          </a:prstGeom>
          <a:solidFill>
            <a:srgbClr val="FECF00"/>
          </a:solidFill>
          <a:ln w="38100" cap="flat" cmpd="sng">
            <a:solidFill>
              <a:srgbClr val="151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6"/>
          <p:cNvSpPr/>
          <p:nvPr/>
        </p:nvSpPr>
        <p:spPr>
          <a:xfrm>
            <a:off x="577950" y="621275"/>
            <a:ext cx="7988100" cy="1447800"/>
          </a:xfrm>
          <a:prstGeom prst="rect">
            <a:avLst/>
          </a:prstGeom>
          <a:solidFill>
            <a:srgbClr val="FFFFFF"/>
          </a:solidFill>
          <a:ln w="47625" cap="flat" cmpd="sng">
            <a:solidFill>
              <a:srgbClr val="151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6"/>
          <p:cNvSpPr txBox="1"/>
          <p:nvPr/>
        </p:nvSpPr>
        <p:spPr>
          <a:xfrm>
            <a:off x="27300" y="2932650"/>
            <a:ext cx="2241300" cy="141075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dirty="0">
                <a:solidFill>
                  <a:srgbClr val="151E49"/>
                </a:solidFill>
                <a:latin typeface="Pacifico"/>
                <a:ea typeface="Pacifico"/>
                <a:cs typeface="Pacifico"/>
                <a:sym typeface="Pacifico"/>
              </a:rPr>
              <a:t>Damar Charter Academy</a:t>
            </a:r>
            <a:endParaRPr sz="1600" dirty="0">
              <a:solidFill>
                <a:srgbClr val="151E49"/>
              </a:solidFill>
              <a:latin typeface="Pacifico"/>
              <a:ea typeface="Pacifico"/>
              <a:cs typeface="Pacifico"/>
              <a:sym typeface="Pacifico"/>
            </a:endParaRPr>
          </a:p>
          <a:p>
            <a:pPr marL="0" lvl="0" indent="0" algn="l" rtl="0">
              <a:spcBef>
                <a:spcPts val="0"/>
              </a:spcBef>
              <a:spcAft>
                <a:spcPts val="0"/>
              </a:spcAft>
              <a:buNone/>
            </a:pPr>
            <a:endParaRPr sz="1600" b="1" dirty="0">
              <a:solidFill>
                <a:srgbClr val="151E49"/>
              </a:solidFill>
              <a:latin typeface="Pacifico"/>
              <a:ea typeface="Pacifico"/>
              <a:cs typeface="Pacifico"/>
              <a:sym typeface="Pacifico"/>
            </a:endParaRPr>
          </a:p>
          <a:p>
            <a:pPr marL="0" lvl="0" indent="0" algn="ctr" rtl="0">
              <a:spcBef>
                <a:spcPts val="0"/>
              </a:spcBef>
              <a:spcAft>
                <a:spcPts val="0"/>
              </a:spcAft>
              <a:buNone/>
            </a:pPr>
            <a:r>
              <a:rPr lang="en-US" sz="1600" b="1" dirty="0">
                <a:solidFill>
                  <a:srgbClr val="151E49"/>
                </a:solidFill>
                <a:latin typeface="Pacifico"/>
                <a:ea typeface="Pacifico"/>
                <a:cs typeface="Pacifico"/>
                <a:sym typeface="Pacifico"/>
              </a:rPr>
              <a:t>August 1</a:t>
            </a:r>
            <a:r>
              <a:rPr lang="en-US" sz="1600" b="1" baseline="30000" dirty="0">
                <a:solidFill>
                  <a:srgbClr val="151E49"/>
                </a:solidFill>
                <a:latin typeface="Pacifico"/>
                <a:ea typeface="Pacifico"/>
                <a:cs typeface="Pacifico"/>
                <a:sym typeface="Pacifico"/>
              </a:rPr>
              <a:t>st</a:t>
            </a:r>
            <a:r>
              <a:rPr lang="en-US" sz="1600" b="1" dirty="0">
                <a:solidFill>
                  <a:srgbClr val="151E49"/>
                </a:solidFill>
                <a:latin typeface="Pacifico"/>
                <a:ea typeface="Pacifico"/>
                <a:cs typeface="Pacifico"/>
                <a:sym typeface="Pacifico"/>
              </a:rPr>
              <a:t> &amp; 8</a:t>
            </a:r>
            <a:r>
              <a:rPr lang="en-US" sz="1600" b="1" baseline="30000" dirty="0">
                <a:solidFill>
                  <a:srgbClr val="151E49"/>
                </a:solidFill>
                <a:latin typeface="Pacifico"/>
                <a:ea typeface="Pacifico"/>
                <a:cs typeface="Pacifico"/>
                <a:sym typeface="Pacifico"/>
              </a:rPr>
              <a:t>th</a:t>
            </a:r>
            <a:r>
              <a:rPr lang="en-US" sz="1600" b="1" dirty="0">
                <a:solidFill>
                  <a:srgbClr val="151E49"/>
                </a:solidFill>
                <a:latin typeface="Pacifico"/>
                <a:ea typeface="Pacifico"/>
                <a:cs typeface="Pacifico"/>
                <a:sym typeface="Pacifico"/>
              </a:rPr>
              <a:t>, 2023</a:t>
            </a:r>
            <a:endParaRPr sz="1600" dirty="0">
              <a:solidFill>
                <a:srgbClr val="151E49"/>
              </a:solidFill>
              <a:latin typeface="Pacifico"/>
              <a:ea typeface="Pacifico"/>
              <a:cs typeface="Pacifico"/>
              <a:sym typeface="Pacifico"/>
            </a:endParaRPr>
          </a:p>
        </p:txBody>
      </p:sp>
      <p:pic>
        <p:nvPicPr>
          <p:cNvPr id="137" name="Google Shape;137;p26" descr="580b57fcd9996e24bc43c53e.png"/>
          <p:cNvPicPr preferRelativeResize="0"/>
          <p:nvPr/>
        </p:nvPicPr>
        <p:blipFill rotWithShape="1">
          <a:blip r:embed="rId3">
            <a:alphaModFix/>
          </a:blip>
          <a:srcRect/>
          <a:stretch/>
        </p:blipFill>
        <p:spPr>
          <a:xfrm>
            <a:off x="27301" y="4574102"/>
            <a:ext cx="549000" cy="549000"/>
          </a:xfrm>
          <a:prstGeom prst="rect">
            <a:avLst/>
          </a:prstGeom>
          <a:noFill/>
          <a:ln>
            <a:noFill/>
          </a:ln>
        </p:spPr>
      </p:pic>
      <p:sp>
        <p:nvSpPr>
          <p:cNvPr id="138" name="Google Shape;138;p26"/>
          <p:cNvSpPr txBox="1"/>
          <p:nvPr/>
        </p:nvSpPr>
        <p:spPr>
          <a:xfrm>
            <a:off x="482175" y="4675950"/>
            <a:ext cx="1487100" cy="3453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Font typeface="Arial"/>
              <a:buNone/>
            </a:pPr>
            <a:r>
              <a:rPr lang="en" sz="1800" b="1" i="0" u="none" strike="noStrike" cap="none" dirty="0">
                <a:solidFill>
                  <a:srgbClr val="FFFFFF"/>
                </a:solidFill>
                <a:latin typeface="Arial"/>
                <a:ea typeface="Arial"/>
                <a:cs typeface="Arial"/>
                <a:sym typeface="Arial"/>
              </a:rPr>
              <a:t>@EducateIN</a:t>
            </a:r>
            <a:endParaRPr sz="1800" dirty="0"/>
          </a:p>
        </p:txBody>
      </p:sp>
      <p:sp>
        <p:nvSpPr>
          <p:cNvPr id="139" name="Google Shape;139;p26"/>
          <p:cNvSpPr txBox="1"/>
          <p:nvPr/>
        </p:nvSpPr>
        <p:spPr>
          <a:xfrm>
            <a:off x="702475" y="690575"/>
            <a:ext cx="7524600" cy="119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400" dirty="0">
                <a:solidFill>
                  <a:srgbClr val="141B4D"/>
                </a:solidFill>
                <a:latin typeface="Carter One"/>
                <a:ea typeface="Carter One"/>
                <a:cs typeface="Carter One"/>
                <a:sym typeface="Carter One"/>
              </a:rPr>
              <a:t>Title I Annual Meeting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p:nvPr/>
        </p:nvSpPr>
        <p:spPr>
          <a:xfrm>
            <a:off x="734775" y="178100"/>
            <a:ext cx="7866900" cy="925500"/>
          </a:xfrm>
          <a:prstGeom prst="rect">
            <a:avLst/>
          </a:prstGeom>
          <a:solidFill>
            <a:srgbClr val="141B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7"/>
          <p:cNvSpPr/>
          <p:nvPr/>
        </p:nvSpPr>
        <p:spPr>
          <a:xfrm>
            <a:off x="878325" y="274550"/>
            <a:ext cx="7579800" cy="732600"/>
          </a:xfrm>
          <a:prstGeom prst="rect">
            <a:avLst/>
          </a:prstGeom>
          <a:solidFill>
            <a:srgbClr val="FFFFFF"/>
          </a:solidFill>
          <a:ln w="28575" cap="flat" cmpd="sng">
            <a:solidFill>
              <a:srgbClr val="FEC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solidFill>
                  <a:srgbClr val="141B4D"/>
                </a:solidFill>
                <a:latin typeface="Playfair Display"/>
                <a:ea typeface="Playfair Display"/>
                <a:cs typeface="Playfair Display"/>
                <a:sym typeface="Playfair Display"/>
              </a:rPr>
              <a:t>State Assessment Information</a:t>
            </a:r>
            <a:endParaRPr sz="3200" b="1" dirty="0">
              <a:solidFill>
                <a:srgbClr val="141B4D"/>
              </a:solidFill>
              <a:latin typeface="Playfair Display"/>
              <a:ea typeface="Playfair Display"/>
              <a:cs typeface="Playfair Display"/>
              <a:sym typeface="Playfair Display"/>
            </a:endParaRPr>
          </a:p>
        </p:txBody>
      </p:sp>
      <p:sp>
        <p:nvSpPr>
          <p:cNvPr id="146" name="Google Shape;146;p27"/>
          <p:cNvSpPr txBox="1"/>
          <p:nvPr/>
        </p:nvSpPr>
        <p:spPr>
          <a:xfrm>
            <a:off x="6244150" y="2173025"/>
            <a:ext cx="4338600"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27"/>
          <p:cNvSpPr txBox="1"/>
          <p:nvPr/>
        </p:nvSpPr>
        <p:spPr>
          <a:xfrm>
            <a:off x="734775" y="1303725"/>
            <a:ext cx="7866900" cy="3209400"/>
          </a:xfrm>
          <a:prstGeom prst="rect">
            <a:avLst/>
          </a:prstGeom>
          <a:noFill/>
          <a:ln>
            <a:noFill/>
          </a:ln>
        </p:spPr>
        <p:txBody>
          <a:bodyPr spcFirstLastPara="1" wrap="square" lIns="91425" tIns="91425" rIns="91425" bIns="91425" anchor="t" anchorCtr="0">
            <a:noAutofit/>
          </a:bodyPr>
          <a:lstStyle/>
          <a:p>
            <a:pPr lvl="0" algn="ctr" rtl="0">
              <a:spcBef>
                <a:spcPts val="0"/>
              </a:spcBef>
              <a:spcAft>
                <a:spcPts val="0"/>
              </a:spcAft>
            </a:pPr>
            <a:r>
              <a:rPr lang="en" sz="2400" i="1" dirty="0">
                <a:solidFill>
                  <a:srgbClr val="151E49"/>
                </a:solidFill>
                <a:latin typeface="Calibri" panose="020F0502020204030204" pitchFamily="34" charset="0"/>
                <a:ea typeface="Georgia"/>
                <a:cs typeface="Georgia"/>
                <a:sym typeface="Georgia"/>
              </a:rPr>
              <a:t>To learn more about state assessments, visit:</a:t>
            </a:r>
          </a:p>
          <a:p>
            <a:pPr lvl="0" algn="ctr"/>
            <a:r>
              <a:rPr lang="en-US" sz="2400" i="1" dirty="0">
                <a:solidFill>
                  <a:srgbClr val="151E49"/>
                </a:solidFill>
                <a:latin typeface="Calibri" panose="020F0502020204030204" pitchFamily="34" charset="0"/>
                <a:ea typeface="Georgia"/>
                <a:cs typeface="Georgia"/>
                <a:sym typeface="Georgia"/>
                <a:hlinkClick r:id="rId3"/>
              </a:rPr>
              <a:t>https://www.in.gov/doe/students/assessment/</a:t>
            </a:r>
            <a:endParaRPr lang="en-US" sz="2400" i="1" dirty="0">
              <a:solidFill>
                <a:srgbClr val="151E49"/>
              </a:solidFill>
              <a:latin typeface="Calibri" panose="020F0502020204030204" pitchFamily="34" charset="0"/>
              <a:ea typeface="Georgia"/>
              <a:cs typeface="Georgia"/>
              <a:sym typeface="Georgia"/>
            </a:endParaRPr>
          </a:p>
          <a:p>
            <a:pPr lvl="0"/>
            <a:endParaRPr lang="en" sz="2400" i="1" dirty="0">
              <a:solidFill>
                <a:srgbClr val="151E49"/>
              </a:solidFill>
              <a:latin typeface="Calibri" panose="020F0502020204030204" pitchFamily="34" charset="0"/>
              <a:ea typeface="Georgia"/>
              <a:cs typeface="Georgia"/>
              <a:sym typeface="Georgia"/>
            </a:endParaRPr>
          </a:p>
        </p:txBody>
      </p:sp>
      <p:pic>
        <p:nvPicPr>
          <p:cNvPr id="149" name="Google Shape;149;p27" descr="580b57fcd9996e24bc43c53e.png"/>
          <p:cNvPicPr preferRelativeResize="0"/>
          <p:nvPr/>
        </p:nvPicPr>
        <p:blipFill rotWithShape="1">
          <a:blip r:embed="rId4">
            <a:alphaModFix/>
          </a:blip>
          <a:srcRect/>
          <a:stretch/>
        </p:blipFill>
        <p:spPr>
          <a:xfrm>
            <a:off x="27301" y="4650302"/>
            <a:ext cx="549000" cy="549000"/>
          </a:xfrm>
          <a:prstGeom prst="rect">
            <a:avLst/>
          </a:prstGeom>
          <a:noFill/>
          <a:ln>
            <a:noFill/>
          </a:ln>
        </p:spPr>
      </p:pic>
      <p:sp>
        <p:nvSpPr>
          <p:cNvPr id="150" name="Google Shape;150;p27"/>
          <p:cNvSpPr txBox="1"/>
          <p:nvPr/>
        </p:nvSpPr>
        <p:spPr>
          <a:xfrm>
            <a:off x="482175" y="4752150"/>
            <a:ext cx="1487100" cy="3453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Font typeface="Arial"/>
              <a:buNone/>
            </a:pPr>
            <a:r>
              <a:rPr lang="en" sz="1800" b="1" i="0" u="none" strike="noStrike" cap="none">
                <a:solidFill>
                  <a:srgbClr val="FFFFFF"/>
                </a:solidFill>
                <a:latin typeface="Arial"/>
                <a:ea typeface="Arial"/>
                <a:cs typeface="Arial"/>
                <a:sym typeface="Arial"/>
              </a:rPr>
              <a:t>@EducateIN</a:t>
            </a:r>
            <a:endParaRPr sz="1800"/>
          </a:p>
        </p:txBody>
      </p:sp>
    </p:spTree>
    <p:extLst>
      <p:ext uri="{BB962C8B-B14F-4D97-AF65-F5344CB8AC3E}">
        <p14:creationId xmlns:p14="http://schemas.microsoft.com/office/powerpoint/2010/main" val="3817582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p:nvPr/>
        </p:nvSpPr>
        <p:spPr>
          <a:xfrm>
            <a:off x="727425" y="1825365"/>
            <a:ext cx="7866900" cy="925500"/>
          </a:xfrm>
          <a:prstGeom prst="rect">
            <a:avLst/>
          </a:prstGeom>
          <a:solidFill>
            <a:srgbClr val="141B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7"/>
          <p:cNvSpPr/>
          <p:nvPr/>
        </p:nvSpPr>
        <p:spPr>
          <a:xfrm>
            <a:off x="870975" y="1921815"/>
            <a:ext cx="7579800" cy="732600"/>
          </a:xfrm>
          <a:prstGeom prst="rect">
            <a:avLst/>
          </a:prstGeom>
          <a:solidFill>
            <a:srgbClr val="FFFFFF"/>
          </a:solidFill>
          <a:ln w="28575" cap="flat" cmpd="sng">
            <a:solidFill>
              <a:srgbClr val="FEC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rgbClr val="141B4D"/>
                </a:solidFill>
                <a:latin typeface="Playfair Display"/>
                <a:ea typeface="Playfair Display"/>
                <a:cs typeface="Playfair Display"/>
                <a:sym typeface="Playfair Display"/>
              </a:rPr>
              <a:t>Title I Parent Notification Requirements</a:t>
            </a:r>
            <a:endParaRPr sz="2800" b="1" dirty="0">
              <a:solidFill>
                <a:srgbClr val="141B4D"/>
              </a:solidFill>
              <a:latin typeface="Playfair Display"/>
              <a:ea typeface="Playfair Display"/>
              <a:cs typeface="Playfair Display"/>
              <a:sym typeface="Playfair Display"/>
            </a:endParaRPr>
          </a:p>
        </p:txBody>
      </p:sp>
      <p:sp>
        <p:nvSpPr>
          <p:cNvPr id="146" name="Google Shape;146;p27"/>
          <p:cNvSpPr txBox="1"/>
          <p:nvPr/>
        </p:nvSpPr>
        <p:spPr>
          <a:xfrm>
            <a:off x="6244150" y="2173025"/>
            <a:ext cx="4338600"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49" name="Google Shape;149;p27" descr="580b57fcd9996e24bc43c53e.png"/>
          <p:cNvPicPr preferRelativeResize="0"/>
          <p:nvPr/>
        </p:nvPicPr>
        <p:blipFill rotWithShape="1">
          <a:blip r:embed="rId3">
            <a:alphaModFix/>
          </a:blip>
          <a:srcRect/>
          <a:stretch/>
        </p:blipFill>
        <p:spPr>
          <a:xfrm>
            <a:off x="27301" y="4650302"/>
            <a:ext cx="549000" cy="549000"/>
          </a:xfrm>
          <a:prstGeom prst="rect">
            <a:avLst/>
          </a:prstGeom>
          <a:noFill/>
          <a:ln>
            <a:noFill/>
          </a:ln>
        </p:spPr>
      </p:pic>
      <p:sp>
        <p:nvSpPr>
          <p:cNvPr id="150" name="Google Shape;150;p27"/>
          <p:cNvSpPr txBox="1"/>
          <p:nvPr/>
        </p:nvSpPr>
        <p:spPr>
          <a:xfrm>
            <a:off x="482175" y="4752150"/>
            <a:ext cx="1487100" cy="3453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Font typeface="Arial"/>
              <a:buNone/>
            </a:pPr>
            <a:r>
              <a:rPr lang="en" sz="1800" b="1" i="0" u="none" strike="noStrike" cap="none">
                <a:solidFill>
                  <a:srgbClr val="FFFFFF"/>
                </a:solidFill>
                <a:latin typeface="Arial"/>
                <a:ea typeface="Arial"/>
                <a:cs typeface="Arial"/>
                <a:sym typeface="Arial"/>
              </a:rPr>
              <a:t>@EducateIN</a:t>
            </a:r>
            <a:endParaRPr sz="1800"/>
          </a:p>
        </p:txBody>
      </p:sp>
    </p:spTree>
    <p:extLst>
      <p:ext uri="{BB962C8B-B14F-4D97-AF65-F5344CB8AC3E}">
        <p14:creationId xmlns:p14="http://schemas.microsoft.com/office/powerpoint/2010/main" val="1765285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p:nvPr/>
        </p:nvSpPr>
        <p:spPr>
          <a:xfrm>
            <a:off x="734775" y="178100"/>
            <a:ext cx="7866900" cy="925500"/>
          </a:xfrm>
          <a:prstGeom prst="rect">
            <a:avLst/>
          </a:prstGeom>
          <a:solidFill>
            <a:srgbClr val="141B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5" name="Google Shape;145;p27"/>
          <p:cNvSpPr/>
          <p:nvPr/>
        </p:nvSpPr>
        <p:spPr>
          <a:xfrm>
            <a:off x="870975" y="274550"/>
            <a:ext cx="7579800" cy="732600"/>
          </a:xfrm>
          <a:prstGeom prst="rect">
            <a:avLst/>
          </a:prstGeom>
          <a:solidFill>
            <a:srgbClr val="FFFFFF"/>
          </a:solidFill>
          <a:ln w="28575" cap="flat" cmpd="sng">
            <a:solidFill>
              <a:srgbClr val="FECF00"/>
            </a:solidFill>
            <a:prstDash val="solid"/>
            <a:round/>
            <a:headEnd type="none" w="sm" len="sm"/>
            <a:tailEnd type="none" w="sm" len="sm"/>
          </a:ln>
        </p:spPr>
        <p:txBody>
          <a:bodyPr spcFirstLastPara="1" wrap="square" lIns="91425" tIns="91425" rIns="91425" bIns="91425" anchor="ctr" anchorCtr="0">
            <a:noAutofit/>
          </a:bodyPr>
          <a:lstStyle/>
          <a:p>
            <a:pPr algn="ctr"/>
            <a:r>
              <a:rPr lang="en" sz="3600" b="1" dirty="0">
                <a:solidFill>
                  <a:srgbClr val="141B4D"/>
                </a:solidFill>
                <a:latin typeface="Playfair Display"/>
                <a:ea typeface="Playfair Display"/>
                <a:cs typeface="Playfair Display"/>
                <a:sym typeface="Playfair Display"/>
              </a:rPr>
              <a:t>Parent Involvement Policy</a:t>
            </a:r>
            <a:endParaRPr sz="3600" b="1" dirty="0">
              <a:solidFill>
                <a:srgbClr val="141B4D"/>
              </a:solidFill>
              <a:latin typeface="Playfair Display"/>
              <a:ea typeface="Playfair Display"/>
              <a:cs typeface="Playfair Display"/>
              <a:sym typeface="Playfair Display"/>
            </a:endParaRPr>
          </a:p>
        </p:txBody>
      </p:sp>
      <p:sp>
        <p:nvSpPr>
          <p:cNvPr id="148" name="Google Shape;148;p27"/>
          <p:cNvSpPr txBox="1"/>
          <p:nvPr/>
        </p:nvSpPr>
        <p:spPr>
          <a:xfrm>
            <a:off x="734775" y="1200050"/>
            <a:ext cx="7866900" cy="3450248"/>
          </a:xfrm>
          <a:prstGeom prst="rect">
            <a:avLst/>
          </a:prstGeom>
          <a:noFill/>
          <a:ln>
            <a:noFill/>
          </a:ln>
        </p:spPr>
        <p:txBody>
          <a:bodyPr spcFirstLastPara="1" wrap="square" lIns="91425" tIns="91425" rIns="91425" bIns="91425" anchor="t" anchorCtr="0">
            <a:noAutofit/>
          </a:bodyPr>
          <a:lstStyle/>
          <a:p>
            <a:endParaRPr lang="en-US" altLang="en-US" sz="2000" dirty="0">
              <a:latin typeface="Calibri" panose="020F0502020204030204" pitchFamily="34" charset="0"/>
            </a:endParaRPr>
          </a:p>
          <a:p>
            <a:pPr marL="285750" indent="-285750">
              <a:buFont typeface="Arial" panose="020B0604020202020204" pitchFamily="34" charset="0"/>
              <a:buChar char="•"/>
            </a:pPr>
            <a:r>
              <a:rPr lang="en-US" altLang="en-US" sz="2000" dirty="0">
                <a:latin typeface="Calibri" panose="020F0502020204030204" pitchFamily="34" charset="0"/>
              </a:rPr>
              <a:t>Both the District and the School Parental Involvement Policies may be found on our website at:  </a:t>
            </a:r>
            <a:r>
              <a:rPr lang="en-US" altLang="en-US" sz="2000" dirty="0">
                <a:latin typeface="Calibri" panose="020F0502020204030204" pitchFamily="34" charset="0"/>
                <a:hlinkClick r:id="rId3"/>
              </a:rPr>
              <a:t>https://www.damarcharteracademy.org/title-i-ix/</a:t>
            </a:r>
            <a:r>
              <a:rPr lang="en-US" altLang="en-US" sz="2000" dirty="0">
                <a:latin typeface="Calibri" panose="020F0502020204030204" pitchFamily="34" charset="0"/>
              </a:rPr>
              <a:t> </a:t>
            </a:r>
          </a:p>
          <a:p>
            <a:pPr lvl="5"/>
            <a:endParaRPr lang="en-US" altLang="en-US" sz="2000" b="1" u="sng" dirty="0">
              <a:latin typeface="Calibri" panose="020F0502020204030204" pitchFamily="34" charset="0"/>
            </a:endParaRPr>
          </a:p>
          <a:p>
            <a:pPr marL="285750" indent="-285750">
              <a:buFont typeface="Arial" panose="020B0604020202020204" pitchFamily="34" charset="0"/>
              <a:buChar char="•"/>
            </a:pPr>
            <a:r>
              <a:rPr lang="en-US" altLang="en-US" sz="2000" dirty="0">
                <a:latin typeface="Calibri" panose="020F0502020204030204" pitchFamily="34" charset="0"/>
              </a:rPr>
              <a:t>Parents may also contact the school for a copy. </a:t>
            </a:r>
          </a:p>
          <a:p>
            <a:endParaRPr lang="en-US" altLang="en-US" sz="2000" dirty="0">
              <a:latin typeface="Calibri" panose="020F0502020204030204" pitchFamily="34" charset="0"/>
            </a:endParaRPr>
          </a:p>
          <a:p>
            <a:pPr marL="285750" indent="-285750">
              <a:buFont typeface="Arial" panose="020B0604020202020204" pitchFamily="34" charset="0"/>
              <a:buChar char="•"/>
            </a:pPr>
            <a:r>
              <a:rPr lang="en-US" altLang="en-US" sz="2000" dirty="0">
                <a:latin typeface="Calibri" panose="020F0502020204030204" pitchFamily="34" charset="0"/>
              </a:rPr>
              <a:t>Parents may contact the school at any time to discuss these policies and/or participate in the annual meeting to review and revise Title I policies.</a:t>
            </a:r>
          </a:p>
          <a:p>
            <a:endParaRPr lang="en-US" altLang="en-US" sz="2000" dirty="0">
              <a:latin typeface="Calibri" panose="020F0502020204030204" pitchFamily="34" charset="0"/>
            </a:endParaRPr>
          </a:p>
        </p:txBody>
      </p:sp>
      <p:pic>
        <p:nvPicPr>
          <p:cNvPr id="149" name="Google Shape;149;p27" descr="580b57fcd9996e24bc43c53e.png"/>
          <p:cNvPicPr preferRelativeResize="0"/>
          <p:nvPr/>
        </p:nvPicPr>
        <p:blipFill rotWithShape="1">
          <a:blip r:embed="rId4">
            <a:alphaModFix/>
          </a:blip>
          <a:srcRect/>
          <a:stretch/>
        </p:blipFill>
        <p:spPr>
          <a:xfrm>
            <a:off x="27301" y="4650302"/>
            <a:ext cx="549000" cy="549000"/>
          </a:xfrm>
          <a:prstGeom prst="rect">
            <a:avLst/>
          </a:prstGeom>
          <a:noFill/>
          <a:ln>
            <a:noFill/>
          </a:ln>
        </p:spPr>
      </p:pic>
      <p:sp>
        <p:nvSpPr>
          <p:cNvPr id="150" name="Google Shape;150;p27"/>
          <p:cNvSpPr txBox="1"/>
          <p:nvPr/>
        </p:nvSpPr>
        <p:spPr>
          <a:xfrm>
            <a:off x="482175" y="4752150"/>
            <a:ext cx="1487100" cy="345300"/>
          </a:xfrm>
          <a:prstGeom prst="rect">
            <a:avLst/>
          </a:prstGeom>
          <a:noFill/>
          <a:ln>
            <a:noFill/>
          </a:ln>
        </p:spPr>
        <p:txBody>
          <a:bodyPr spcFirstLastPara="1" wrap="square" lIns="45700" tIns="45700" rIns="45700" bIns="45700" anchor="t" anchorCtr="0">
            <a:noAutofit/>
          </a:bodyPr>
          <a:lstStyle/>
          <a:p>
            <a:pPr>
              <a:buClr>
                <a:srgbClr val="FFFFFF"/>
              </a:buClr>
            </a:pPr>
            <a:r>
              <a:rPr lang="en" sz="1800" b="1">
                <a:solidFill>
                  <a:srgbClr val="FFFFFF"/>
                </a:solidFill>
              </a:rPr>
              <a:t>@EducateIN</a:t>
            </a:r>
            <a:endParaRPr sz="1800"/>
          </a:p>
        </p:txBody>
      </p:sp>
    </p:spTree>
    <p:extLst>
      <p:ext uri="{BB962C8B-B14F-4D97-AF65-F5344CB8AC3E}">
        <p14:creationId xmlns:p14="http://schemas.microsoft.com/office/powerpoint/2010/main" val="1066089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p:nvPr/>
        </p:nvSpPr>
        <p:spPr>
          <a:xfrm>
            <a:off x="734775" y="178100"/>
            <a:ext cx="7866900" cy="925500"/>
          </a:xfrm>
          <a:prstGeom prst="rect">
            <a:avLst/>
          </a:prstGeom>
          <a:solidFill>
            <a:srgbClr val="141B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5" name="Google Shape;145;p27"/>
          <p:cNvSpPr/>
          <p:nvPr/>
        </p:nvSpPr>
        <p:spPr>
          <a:xfrm>
            <a:off x="870975" y="274550"/>
            <a:ext cx="7579800" cy="732600"/>
          </a:xfrm>
          <a:prstGeom prst="rect">
            <a:avLst/>
          </a:prstGeom>
          <a:solidFill>
            <a:srgbClr val="FFFFFF"/>
          </a:solidFill>
          <a:ln w="28575" cap="flat" cmpd="sng">
            <a:solidFill>
              <a:srgbClr val="FECF00"/>
            </a:solidFill>
            <a:prstDash val="solid"/>
            <a:round/>
            <a:headEnd type="none" w="sm" len="sm"/>
            <a:tailEnd type="none" w="sm" len="sm"/>
          </a:ln>
        </p:spPr>
        <p:txBody>
          <a:bodyPr spcFirstLastPara="1" wrap="square" lIns="91425" tIns="91425" rIns="91425" bIns="91425" anchor="ctr" anchorCtr="0">
            <a:noAutofit/>
          </a:bodyPr>
          <a:lstStyle/>
          <a:p>
            <a:pPr algn="ctr"/>
            <a:r>
              <a:rPr lang="en" sz="3600" b="1" dirty="0">
                <a:solidFill>
                  <a:srgbClr val="141B4D"/>
                </a:solidFill>
                <a:latin typeface="Playfair Display"/>
                <a:ea typeface="Playfair Display"/>
                <a:cs typeface="Playfair Display"/>
                <a:sym typeface="Playfair Display"/>
              </a:rPr>
              <a:t>School-Parent Compact</a:t>
            </a:r>
            <a:endParaRPr sz="3600" b="1" dirty="0">
              <a:solidFill>
                <a:srgbClr val="141B4D"/>
              </a:solidFill>
              <a:latin typeface="Playfair Display"/>
              <a:ea typeface="Playfair Display"/>
              <a:cs typeface="Playfair Display"/>
              <a:sym typeface="Playfair Display"/>
            </a:endParaRPr>
          </a:p>
        </p:txBody>
      </p:sp>
      <p:sp>
        <p:nvSpPr>
          <p:cNvPr id="148" name="Google Shape;148;p27"/>
          <p:cNvSpPr txBox="1"/>
          <p:nvPr/>
        </p:nvSpPr>
        <p:spPr>
          <a:xfrm>
            <a:off x="734775" y="1200050"/>
            <a:ext cx="7866900" cy="3450248"/>
          </a:xfrm>
          <a:prstGeom prst="rect">
            <a:avLst/>
          </a:prstGeom>
          <a:noFill/>
          <a:ln>
            <a:noFill/>
          </a:ln>
        </p:spPr>
        <p:txBody>
          <a:bodyPr spcFirstLastPara="1" wrap="square" lIns="91425" tIns="91425" rIns="91425" bIns="91425" anchor="t" anchorCtr="0">
            <a:noAutofit/>
          </a:bodyPr>
          <a:lstStyle/>
          <a:p>
            <a:pPr lvl="5"/>
            <a:endParaRPr lang="en-US" altLang="en-US" sz="1600" b="1" u="sng" dirty="0">
              <a:latin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We value what you do to help your child succeed in school. One part of our school’s parent and family engagement policy is this school-parent compact. This compact is developed jointly with parents and identifies ways you and school staff can share the responsibility for supporting your child’s learning.</a:t>
            </a:r>
            <a:endParaRPr lang="en-US" alt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altLang="en-US" sz="16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altLang="en-US" sz="2000" dirty="0">
                <a:latin typeface="Calibri" panose="020F0502020204030204" pitchFamily="34" charset="0"/>
              </a:rPr>
              <a:t>A copy of the School-Parent Compact may be found on our website at:  </a:t>
            </a:r>
            <a:r>
              <a:rPr lang="en-US" altLang="en-US" sz="2000" dirty="0">
                <a:latin typeface="Calibri" panose="020F0502020204030204" pitchFamily="34" charset="0"/>
                <a:hlinkClick r:id="rId3"/>
              </a:rPr>
              <a:t>https://www.damarcharteracademy.org/title-i-ix/</a:t>
            </a:r>
            <a:r>
              <a:rPr lang="en-US" altLang="en-US" sz="2000" dirty="0">
                <a:latin typeface="Calibri" panose="020F0502020204030204" pitchFamily="34" charset="0"/>
              </a:rPr>
              <a:t> </a:t>
            </a:r>
          </a:p>
          <a:p>
            <a:endParaRPr lang="en-US" altLang="en-US" sz="2000" dirty="0">
              <a:latin typeface="Calibri" panose="020F0502020204030204" pitchFamily="34" charset="0"/>
            </a:endParaRPr>
          </a:p>
          <a:p>
            <a:endParaRPr lang="en-US" altLang="en-US" sz="2000" dirty="0">
              <a:latin typeface="Calibri" panose="020F0502020204030204" pitchFamily="34" charset="0"/>
            </a:endParaRPr>
          </a:p>
          <a:p>
            <a:endParaRPr lang="en-US" altLang="en-US" sz="2000" dirty="0">
              <a:latin typeface="Calibri" panose="020F0502020204030204" pitchFamily="34" charset="0"/>
            </a:endParaRPr>
          </a:p>
        </p:txBody>
      </p:sp>
      <p:pic>
        <p:nvPicPr>
          <p:cNvPr id="149" name="Google Shape;149;p27" descr="580b57fcd9996e24bc43c53e.png"/>
          <p:cNvPicPr preferRelativeResize="0"/>
          <p:nvPr/>
        </p:nvPicPr>
        <p:blipFill rotWithShape="1">
          <a:blip r:embed="rId4">
            <a:alphaModFix/>
          </a:blip>
          <a:srcRect/>
          <a:stretch/>
        </p:blipFill>
        <p:spPr>
          <a:xfrm>
            <a:off x="27301" y="4650302"/>
            <a:ext cx="549000" cy="549000"/>
          </a:xfrm>
          <a:prstGeom prst="rect">
            <a:avLst/>
          </a:prstGeom>
          <a:noFill/>
          <a:ln>
            <a:noFill/>
          </a:ln>
        </p:spPr>
      </p:pic>
      <p:sp>
        <p:nvSpPr>
          <p:cNvPr id="150" name="Google Shape;150;p27"/>
          <p:cNvSpPr txBox="1"/>
          <p:nvPr/>
        </p:nvSpPr>
        <p:spPr>
          <a:xfrm>
            <a:off x="482175" y="4752150"/>
            <a:ext cx="1487100" cy="345300"/>
          </a:xfrm>
          <a:prstGeom prst="rect">
            <a:avLst/>
          </a:prstGeom>
          <a:noFill/>
          <a:ln>
            <a:noFill/>
          </a:ln>
        </p:spPr>
        <p:txBody>
          <a:bodyPr spcFirstLastPara="1" wrap="square" lIns="45700" tIns="45700" rIns="45700" bIns="45700" anchor="t" anchorCtr="0">
            <a:noAutofit/>
          </a:bodyPr>
          <a:lstStyle/>
          <a:p>
            <a:pPr>
              <a:buClr>
                <a:srgbClr val="FFFFFF"/>
              </a:buClr>
            </a:pPr>
            <a:r>
              <a:rPr lang="en" sz="1800" b="1">
                <a:solidFill>
                  <a:srgbClr val="FFFFFF"/>
                </a:solidFill>
              </a:rPr>
              <a:t>@EducateIN</a:t>
            </a:r>
            <a:endParaRPr sz="1800"/>
          </a:p>
        </p:txBody>
      </p:sp>
    </p:spTree>
    <p:extLst>
      <p:ext uri="{BB962C8B-B14F-4D97-AF65-F5344CB8AC3E}">
        <p14:creationId xmlns:p14="http://schemas.microsoft.com/office/powerpoint/2010/main" val="2431996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p:nvPr/>
        </p:nvSpPr>
        <p:spPr>
          <a:xfrm>
            <a:off x="734775" y="178100"/>
            <a:ext cx="7866900" cy="925500"/>
          </a:xfrm>
          <a:prstGeom prst="rect">
            <a:avLst/>
          </a:prstGeom>
          <a:solidFill>
            <a:srgbClr val="141B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7"/>
          <p:cNvSpPr/>
          <p:nvPr/>
        </p:nvSpPr>
        <p:spPr>
          <a:xfrm>
            <a:off x="870975" y="274550"/>
            <a:ext cx="7579800" cy="732600"/>
          </a:xfrm>
          <a:prstGeom prst="rect">
            <a:avLst/>
          </a:prstGeom>
          <a:solidFill>
            <a:srgbClr val="FFFFFF"/>
          </a:solidFill>
          <a:ln w="28575" cap="flat" cmpd="sng">
            <a:solidFill>
              <a:srgbClr val="FEC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rgbClr val="141B4D"/>
                </a:solidFill>
                <a:latin typeface="Playfair Display"/>
                <a:ea typeface="Playfair Display"/>
                <a:cs typeface="Playfair Display"/>
                <a:sym typeface="Playfair Display"/>
              </a:rPr>
              <a:t>Parents’ Right-to-Know</a:t>
            </a:r>
            <a:endParaRPr sz="3600" b="1" dirty="0">
              <a:solidFill>
                <a:srgbClr val="141B4D"/>
              </a:solidFill>
              <a:latin typeface="Playfair Display"/>
              <a:ea typeface="Playfair Display"/>
              <a:cs typeface="Playfair Display"/>
              <a:sym typeface="Playfair Display"/>
            </a:endParaRPr>
          </a:p>
        </p:txBody>
      </p:sp>
      <p:sp>
        <p:nvSpPr>
          <p:cNvPr id="146" name="Google Shape;146;p27"/>
          <p:cNvSpPr txBox="1"/>
          <p:nvPr/>
        </p:nvSpPr>
        <p:spPr>
          <a:xfrm>
            <a:off x="6244150" y="2173025"/>
            <a:ext cx="4338600"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27"/>
          <p:cNvSpPr txBox="1"/>
          <p:nvPr/>
        </p:nvSpPr>
        <p:spPr>
          <a:xfrm>
            <a:off x="734775" y="1303724"/>
            <a:ext cx="7866900" cy="3346573"/>
          </a:xfrm>
          <a:prstGeom prst="rect">
            <a:avLst/>
          </a:prstGeom>
          <a:noFill/>
          <a:ln>
            <a:noFill/>
          </a:ln>
        </p:spPr>
        <p:txBody>
          <a:bodyPr spcFirstLastPara="1" wrap="square" lIns="91425" tIns="91425" rIns="91425" bIns="91425" anchor="t" anchorCtr="0">
            <a:noAutofit/>
          </a:bodyPr>
          <a:lstStyle/>
          <a:p>
            <a:pPr>
              <a:lnSpc>
                <a:spcPct val="90000"/>
              </a:lnSpc>
              <a:buSzPct val="99615"/>
              <a:defRPr/>
            </a:pPr>
            <a:r>
              <a:rPr lang="en-US" dirty="0">
                <a:latin typeface="Calibri" panose="020F0502020204030204" pitchFamily="34" charset="0"/>
              </a:rPr>
              <a:t>Parents of </a:t>
            </a:r>
            <a:r>
              <a:rPr lang="en-US" u="sng" dirty="0">
                <a:latin typeface="Calibri" panose="020F0502020204030204" pitchFamily="34" charset="0"/>
              </a:rPr>
              <a:t>all</a:t>
            </a:r>
            <a:r>
              <a:rPr lang="en-US" i="1" dirty="0">
                <a:latin typeface="Calibri" panose="020F0502020204030204" pitchFamily="34" charset="0"/>
              </a:rPr>
              <a:t> </a:t>
            </a:r>
            <a:r>
              <a:rPr lang="en-US" dirty="0">
                <a:latin typeface="Calibri" panose="020F0502020204030204" pitchFamily="34" charset="0"/>
              </a:rPr>
              <a:t>children in </a:t>
            </a:r>
            <a:r>
              <a:rPr lang="en-US" u="sng" dirty="0">
                <a:latin typeface="Calibri" panose="020F0502020204030204" pitchFamily="34" charset="0"/>
              </a:rPr>
              <a:t>all</a:t>
            </a:r>
            <a:r>
              <a:rPr lang="en-US" i="1" dirty="0">
                <a:latin typeface="Calibri" panose="020F0502020204030204" pitchFamily="34" charset="0"/>
              </a:rPr>
              <a:t> </a:t>
            </a:r>
            <a:r>
              <a:rPr lang="en-US" dirty="0">
                <a:latin typeface="Calibri" panose="020F0502020204030204" pitchFamily="34" charset="0"/>
              </a:rPr>
              <a:t>Title I schools have the right to request and receive timely information on the professional qualifications of their children’s classroom teacher(s). This notice must be sent at the start of each school year and include: </a:t>
            </a:r>
          </a:p>
          <a:p>
            <a:pPr>
              <a:lnSpc>
                <a:spcPct val="90000"/>
              </a:lnSpc>
              <a:buSzPct val="99615"/>
              <a:defRPr/>
            </a:pPr>
            <a:endParaRPr lang="en-US" dirty="0">
              <a:latin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rPr>
              <a:t>If the teacher has met State certification and licensing requirements for the grade levels and subjects for which the teacher provides instruction;</a:t>
            </a:r>
          </a:p>
          <a:p>
            <a:pPr marL="285750" indent="-285750">
              <a:buFont typeface="Arial" panose="020B0604020202020204" pitchFamily="34" charset="0"/>
              <a:buChar char="•"/>
            </a:pPr>
            <a:r>
              <a:rPr lang="en-US" dirty="0">
                <a:latin typeface="Calibri" panose="020F0502020204030204" pitchFamily="34" charset="0"/>
              </a:rPr>
              <a:t>If state certification and licensing requirements have been waived for the teacher under emergency or other temporary status;</a:t>
            </a:r>
          </a:p>
          <a:p>
            <a:pPr marL="285750" indent="-285750">
              <a:buFont typeface="Arial" panose="020B0604020202020204" pitchFamily="34" charset="0"/>
              <a:buChar char="•"/>
            </a:pPr>
            <a:r>
              <a:rPr lang="en-US" dirty="0">
                <a:latin typeface="Calibri" panose="020F0502020204030204" pitchFamily="34" charset="0"/>
              </a:rPr>
              <a:t>If the teacher is teaching in the field of discipline for which they are certified or licensed; and </a:t>
            </a:r>
          </a:p>
          <a:p>
            <a:pPr marL="285750" indent="-285750">
              <a:buFont typeface="Arial" panose="020B0604020202020204" pitchFamily="34" charset="0"/>
              <a:buChar char="•"/>
            </a:pPr>
            <a:r>
              <a:rPr lang="en-US" dirty="0">
                <a:latin typeface="Calibri" panose="020F0502020204030204" pitchFamily="34" charset="0"/>
              </a:rPr>
              <a:t>If your child is receiving Title I or Special Education services from paraprofessionals, his or her qualifications.</a:t>
            </a:r>
          </a:p>
          <a:p>
            <a:pPr marL="342900" indent="-342900">
              <a:lnSpc>
                <a:spcPct val="90000"/>
              </a:lnSpc>
              <a:buSzPct val="99615"/>
              <a:buFont typeface="Arial"/>
              <a:buChar char="•"/>
              <a:defRPr/>
            </a:pPr>
            <a:endParaRPr lang="en-US" dirty="0">
              <a:latin typeface="Calibri" panose="020F0502020204030204" pitchFamily="34" charset="0"/>
            </a:endParaRPr>
          </a:p>
          <a:p>
            <a:pPr algn="ctr" eaLnBrk="1" hangingPunct="1"/>
            <a:r>
              <a:rPr lang="en-US" altLang="en-US" b="1" dirty="0">
                <a:latin typeface="Calibri" panose="020F0502020204030204" pitchFamily="34" charset="0"/>
              </a:rPr>
              <a:t>This notice is included within the registration documents.  Parents may also request a copy of this notice and/or teacher qualifications via email (</a:t>
            </a:r>
            <a:r>
              <a:rPr lang="en-US" altLang="en-US" b="1" dirty="0">
                <a:latin typeface="Calibri" panose="020F0502020204030204" pitchFamily="34" charset="0"/>
                <a:hlinkClick r:id="rId3"/>
              </a:rPr>
              <a:t>julief@damarcharteracademy.org</a:t>
            </a:r>
            <a:r>
              <a:rPr lang="en-US" altLang="en-US" b="1" dirty="0">
                <a:latin typeface="Calibri" panose="020F0502020204030204" pitchFamily="34" charset="0"/>
              </a:rPr>
              <a:t>) or in person.</a:t>
            </a:r>
          </a:p>
          <a:p>
            <a:pPr eaLnBrk="1" hangingPunct="1"/>
            <a:endParaRPr lang="en-US" altLang="en-US" b="1" dirty="0">
              <a:latin typeface="Calibri" panose="020F0502020204030204" pitchFamily="34" charset="0"/>
            </a:endParaRPr>
          </a:p>
          <a:p>
            <a:pPr eaLnBrk="1" hangingPunct="1"/>
            <a:endParaRPr lang="en-US" altLang="en-US" b="1" dirty="0">
              <a:latin typeface="Calibri" panose="020F0502020204030204" pitchFamily="34" charset="0"/>
            </a:endParaRPr>
          </a:p>
          <a:p>
            <a:pPr>
              <a:lnSpc>
                <a:spcPct val="90000"/>
              </a:lnSpc>
              <a:buSzPct val="99615"/>
              <a:defRPr/>
            </a:pPr>
            <a:endParaRPr lang="en-US" dirty="0"/>
          </a:p>
        </p:txBody>
      </p:sp>
      <p:pic>
        <p:nvPicPr>
          <p:cNvPr id="149" name="Google Shape;149;p27" descr="580b57fcd9996e24bc43c53e.png"/>
          <p:cNvPicPr preferRelativeResize="0"/>
          <p:nvPr/>
        </p:nvPicPr>
        <p:blipFill rotWithShape="1">
          <a:blip r:embed="rId4">
            <a:alphaModFix/>
          </a:blip>
          <a:srcRect/>
          <a:stretch/>
        </p:blipFill>
        <p:spPr>
          <a:xfrm>
            <a:off x="27301" y="4650302"/>
            <a:ext cx="549000" cy="549000"/>
          </a:xfrm>
          <a:prstGeom prst="rect">
            <a:avLst/>
          </a:prstGeom>
          <a:noFill/>
          <a:ln>
            <a:noFill/>
          </a:ln>
        </p:spPr>
      </p:pic>
      <p:sp>
        <p:nvSpPr>
          <p:cNvPr id="150" name="Google Shape;150;p27"/>
          <p:cNvSpPr txBox="1"/>
          <p:nvPr/>
        </p:nvSpPr>
        <p:spPr>
          <a:xfrm>
            <a:off x="482175" y="4752150"/>
            <a:ext cx="1487100" cy="3453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Font typeface="Arial"/>
              <a:buNone/>
            </a:pPr>
            <a:r>
              <a:rPr lang="en" sz="1800" b="1" i="0" u="none" strike="noStrike" cap="none">
                <a:solidFill>
                  <a:srgbClr val="FFFFFF"/>
                </a:solidFill>
                <a:latin typeface="Arial"/>
                <a:ea typeface="Arial"/>
                <a:cs typeface="Arial"/>
                <a:sym typeface="Arial"/>
              </a:rPr>
              <a:t>@EducateIN</a:t>
            </a:r>
            <a:endParaRPr sz="1800"/>
          </a:p>
        </p:txBody>
      </p:sp>
    </p:spTree>
    <p:extLst>
      <p:ext uri="{BB962C8B-B14F-4D97-AF65-F5344CB8AC3E}">
        <p14:creationId xmlns:p14="http://schemas.microsoft.com/office/powerpoint/2010/main" val="716386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p:nvPr/>
        </p:nvSpPr>
        <p:spPr>
          <a:xfrm>
            <a:off x="734775" y="178100"/>
            <a:ext cx="7866900" cy="925500"/>
          </a:xfrm>
          <a:prstGeom prst="rect">
            <a:avLst/>
          </a:prstGeom>
          <a:solidFill>
            <a:srgbClr val="141B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7"/>
          <p:cNvSpPr/>
          <p:nvPr/>
        </p:nvSpPr>
        <p:spPr>
          <a:xfrm>
            <a:off x="870975" y="274550"/>
            <a:ext cx="7579800" cy="732600"/>
          </a:xfrm>
          <a:prstGeom prst="rect">
            <a:avLst/>
          </a:prstGeom>
          <a:solidFill>
            <a:srgbClr val="FFFFFF"/>
          </a:solidFill>
          <a:ln w="28575" cap="flat" cmpd="sng">
            <a:solidFill>
              <a:srgbClr val="FEC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rgbClr val="141B4D"/>
                </a:solidFill>
                <a:latin typeface="Playfair Display"/>
                <a:ea typeface="Playfair Display"/>
                <a:cs typeface="Playfair Display"/>
                <a:sym typeface="Playfair Display"/>
              </a:rPr>
              <a:t>Parent Teacher Notice</a:t>
            </a:r>
            <a:endParaRPr sz="3600" b="1" dirty="0">
              <a:solidFill>
                <a:srgbClr val="141B4D"/>
              </a:solidFill>
              <a:latin typeface="Playfair Display"/>
              <a:ea typeface="Playfair Display"/>
              <a:cs typeface="Playfair Display"/>
              <a:sym typeface="Playfair Display"/>
            </a:endParaRPr>
          </a:p>
        </p:txBody>
      </p:sp>
      <p:sp>
        <p:nvSpPr>
          <p:cNvPr id="146" name="Google Shape;146;p27"/>
          <p:cNvSpPr txBox="1"/>
          <p:nvPr/>
        </p:nvSpPr>
        <p:spPr>
          <a:xfrm>
            <a:off x="6244150" y="2173025"/>
            <a:ext cx="4338600"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27"/>
          <p:cNvSpPr txBox="1"/>
          <p:nvPr/>
        </p:nvSpPr>
        <p:spPr>
          <a:xfrm>
            <a:off x="734775" y="1310119"/>
            <a:ext cx="7866900" cy="3209400"/>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 sz="1800" dirty="0">
                <a:solidFill>
                  <a:srgbClr val="151E49"/>
                </a:solidFill>
                <a:latin typeface="Calibri" panose="020F0502020204030204" pitchFamily="34" charset="0"/>
                <a:ea typeface="Georgia"/>
                <a:cs typeface="Georgia"/>
                <a:sym typeface="Georgia"/>
              </a:rPr>
              <a:t>Schools are required to notify parents if their child has been taught for four or more consecutive weeks by a teacher who does not meet applicable State certification or licensure requirements at the grade level and subject area in which the teacher has been assigned.  </a:t>
            </a:r>
          </a:p>
          <a:p>
            <a:pPr marL="285750" lvl="0" indent="-285750" algn="l" rtl="0">
              <a:spcBef>
                <a:spcPts val="0"/>
              </a:spcBef>
              <a:spcAft>
                <a:spcPts val="0"/>
              </a:spcAft>
              <a:buFont typeface="Arial" panose="020B0604020202020204" pitchFamily="34" charset="0"/>
              <a:buChar char="•"/>
            </a:pPr>
            <a:endParaRPr lang="en" sz="1800" dirty="0">
              <a:solidFill>
                <a:srgbClr val="151E49"/>
              </a:solidFill>
              <a:latin typeface="Calibri" panose="020F0502020204030204" pitchFamily="34" charset="0"/>
              <a:ea typeface="Georgia"/>
              <a:cs typeface="Georgia"/>
              <a:sym typeface="Georgia"/>
            </a:endParaRPr>
          </a:p>
          <a:p>
            <a:pPr marL="285750" lvl="0" indent="-285750" algn="l" rtl="0">
              <a:spcBef>
                <a:spcPts val="0"/>
              </a:spcBef>
              <a:spcAft>
                <a:spcPts val="0"/>
              </a:spcAft>
              <a:buFont typeface="Arial" panose="020B0604020202020204" pitchFamily="34" charset="0"/>
              <a:buChar char="•"/>
            </a:pPr>
            <a:r>
              <a:rPr lang="en" sz="1800" i="1" dirty="0">
                <a:solidFill>
                  <a:srgbClr val="151E49"/>
                </a:solidFill>
                <a:latin typeface="Calibri" panose="020F0502020204030204" pitchFamily="34" charset="0"/>
                <a:ea typeface="Georgia"/>
                <a:cs typeface="Georgia"/>
                <a:sym typeface="Georgia"/>
              </a:rPr>
              <a:t>Parents will be notified via email if their child has been taught for four or more consecutive weeks by a teacher who does not meet state certifications.</a:t>
            </a:r>
            <a:endParaRPr sz="1800" i="1" dirty="0">
              <a:solidFill>
                <a:srgbClr val="151E49"/>
              </a:solidFill>
              <a:latin typeface="Calibri" panose="020F0502020204030204" pitchFamily="34" charset="0"/>
              <a:ea typeface="Georgia"/>
              <a:cs typeface="Georgia"/>
              <a:sym typeface="Georgia"/>
            </a:endParaRPr>
          </a:p>
        </p:txBody>
      </p:sp>
      <p:pic>
        <p:nvPicPr>
          <p:cNvPr id="149" name="Google Shape;149;p27" descr="580b57fcd9996e24bc43c53e.png"/>
          <p:cNvPicPr preferRelativeResize="0"/>
          <p:nvPr/>
        </p:nvPicPr>
        <p:blipFill rotWithShape="1">
          <a:blip r:embed="rId3">
            <a:alphaModFix/>
          </a:blip>
          <a:srcRect/>
          <a:stretch/>
        </p:blipFill>
        <p:spPr>
          <a:xfrm>
            <a:off x="27301" y="4650302"/>
            <a:ext cx="549000" cy="549000"/>
          </a:xfrm>
          <a:prstGeom prst="rect">
            <a:avLst/>
          </a:prstGeom>
          <a:noFill/>
          <a:ln>
            <a:noFill/>
          </a:ln>
        </p:spPr>
      </p:pic>
      <p:sp>
        <p:nvSpPr>
          <p:cNvPr id="150" name="Google Shape;150;p27"/>
          <p:cNvSpPr txBox="1"/>
          <p:nvPr/>
        </p:nvSpPr>
        <p:spPr>
          <a:xfrm>
            <a:off x="482175" y="4752150"/>
            <a:ext cx="1487100" cy="3453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Font typeface="Arial"/>
              <a:buNone/>
            </a:pPr>
            <a:r>
              <a:rPr lang="en" sz="1800" b="1" i="0" u="none" strike="noStrike" cap="none">
                <a:solidFill>
                  <a:srgbClr val="FFFFFF"/>
                </a:solidFill>
                <a:latin typeface="Arial"/>
                <a:ea typeface="Arial"/>
                <a:cs typeface="Arial"/>
                <a:sym typeface="Arial"/>
              </a:rPr>
              <a:t>@EducateIN</a:t>
            </a:r>
            <a:endParaRPr sz="1800"/>
          </a:p>
        </p:txBody>
      </p:sp>
    </p:spTree>
    <p:extLst>
      <p:ext uri="{BB962C8B-B14F-4D97-AF65-F5344CB8AC3E}">
        <p14:creationId xmlns:p14="http://schemas.microsoft.com/office/powerpoint/2010/main" val="2135920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p:nvPr/>
        </p:nvSpPr>
        <p:spPr>
          <a:xfrm>
            <a:off x="734775" y="178100"/>
            <a:ext cx="7866900" cy="925500"/>
          </a:xfrm>
          <a:prstGeom prst="rect">
            <a:avLst/>
          </a:prstGeom>
          <a:solidFill>
            <a:srgbClr val="141B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7"/>
          <p:cNvSpPr/>
          <p:nvPr/>
        </p:nvSpPr>
        <p:spPr>
          <a:xfrm>
            <a:off x="870975" y="274550"/>
            <a:ext cx="7579800" cy="732600"/>
          </a:xfrm>
          <a:prstGeom prst="rect">
            <a:avLst/>
          </a:prstGeom>
          <a:solidFill>
            <a:srgbClr val="FFFFFF"/>
          </a:solidFill>
          <a:ln w="28575" cap="flat" cmpd="sng">
            <a:solidFill>
              <a:srgbClr val="FEC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solidFill>
                  <a:srgbClr val="141B4D"/>
                </a:solidFill>
                <a:latin typeface="Playfair Display"/>
                <a:ea typeface="Playfair Display"/>
                <a:cs typeface="Playfair Display"/>
                <a:sym typeface="Playfair Display"/>
              </a:rPr>
              <a:t>Parental Involvement Opportunities</a:t>
            </a:r>
            <a:endParaRPr sz="3200" b="1" dirty="0">
              <a:solidFill>
                <a:srgbClr val="141B4D"/>
              </a:solidFill>
              <a:latin typeface="Playfair Display"/>
              <a:ea typeface="Playfair Display"/>
              <a:cs typeface="Playfair Display"/>
              <a:sym typeface="Playfair Display"/>
            </a:endParaRPr>
          </a:p>
        </p:txBody>
      </p:sp>
      <p:sp>
        <p:nvSpPr>
          <p:cNvPr id="146" name="Google Shape;146;p27"/>
          <p:cNvSpPr txBox="1"/>
          <p:nvPr/>
        </p:nvSpPr>
        <p:spPr>
          <a:xfrm>
            <a:off x="6244150" y="2181338"/>
            <a:ext cx="4338600"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27"/>
          <p:cNvSpPr txBox="1"/>
          <p:nvPr/>
        </p:nvSpPr>
        <p:spPr>
          <a:xfrm>
            <a:off x="727425" y="1200050"/>
            <a:ext cx="7866900" cy="3209400"/>
          </a:xfrm>
          <a:prstGeom prst="rect">
            <a:avLst/>
          </a:prstGeom>
          <a:noFill/>
          <a:ln>
            <a:noFill/>
          </a:ln>
        </p:spPr>
        <p:txBody>
          <a:bodyPr spcFirstLastPara="1" wrap="square" lIns="91425" tIns="91425" rIns="91425" bIns="91425" anchor="t" anchorCtr="0">
            <a:noAutofit/>
          </a:bodyPr>
          <a:lstStyle/>
          <a:p>
            <a:pPr marL="342900" indent="-342900">
              <a:buFont typeface="Arial" panose="020B0604020202020204" pitchFamily="34" charset="0"/>
              <a:buChar char="•"/>
            </a:pPr>
            <a:r>
              <a:rPr lang="en-US" sz="2000" b="1" dirty="0"/>
              <a:t>Tuesday, August 1, 2023</a:t>
            </a:r>
            <a:r>
              <a:rPr lang="en-US" sz="2000" dirty="0"/>
              <a:t>-Meet the Teacher/Title 1 Annual Information Meeting (In-person)</a:t>
            </a:r>
          </a:p>
          <a:p>
            <a:endParaRPr lang="en-US" sz="2000" dirty="0"/>
          </a:p>
          <a:p>
            <a:pPr marL="342900" indent="-342900">
              <a:buFont typeface="Arial" panose="020B0604020202020204" pitchFamily="34" charset="0"/>
              <a:buChar char="•"/>
            </a:pPr>
            <a:r>
              <a:rPr lang="en-US" sz="2000" b="1"/>
              <a:t>Tuesday</a:t>
            </a:r>
            <a:r>
              <a:rPr lang="en-US" sz="2000" b="1" dirty="0"/>
              <a:t>, August 8, 2023 </a:t>
            </a:r>
            <a:r>
              <a:rPr lang="en-US" sz="2000" dirty="0"/>
              <a:t>@ 10:00am- Title 1 Annual Informational Meeting/Zoom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b="1" dirty="0"/>
              <a:t>Wednesday, December 20, 2023 </a:t>
            </a:r>
            <a:r>
              <a:rPr lang="en-US" sz="2000" dirty="0"/>
              <a:t>@6:00pm- Title 1 Literacy Night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b="1" dirty="0"/>
              <a:t>Wednesday, May 22, 2024 </a:t>
            </a:r>
            <a:r>
              <a:rPr lang="en-US" sz="2000" dirty="0"/>
              <a:t>@ 1:00pm- Title 1 Math Day/End of Year Review Meeting (In-person and via Zoom)</a:t>
            </a:r>
          </a:p>
          <a:p>
            <a:pPr marL="285750" lvl="0" indent="-285750" algn="l" rtl="0">
              <a:spcBef>
                <a:spcPts val="0"/>
              </a:spcBef>
              <a:spcAft>
                <a:spcPts val="0"/>
              </a:spcAft>
              <a:buFont typeface="Arial" panose="020B0604020202020204" pitchFamily="34" charset="0"/>
              <a:buChar char="•"/>
            </a:pPr>
            <a:endParaRPr lang="en-US" sz="2000" i="1" dirty="0">
              <a:solidFill>
                <a:srgbClr val="151E49"/>
              </a:solidFill>
              <a:latin typeface="Calibri" panose="020F0502020204030204" pitchFamily="34" charset="0"/>
              <a:ea typeface="Georgia"/>
              <a:cs typeface="Georgia"/>
              <a:sym typeface="Georgia"/>
            </a:endParaRPr>
          </a:p>
          <a:p>
            <a:pPr marL="285750" lvl="0" indent="-285750" algn="l" rtl="0">
              <a:spcBef>
                <a:spcPts val="0"/>
              </a:spcBef>
              <a:spcAft>
                <a:spcPts val="0"/>
              </a:spcAft>
              <a:buFont typeface="Arial" panose="020B0604020202020204" pitchFamily="34" charset="0"/>
              <a:buChar char="•"/>
            </a:pPr>
            <a:endParaRPr lang="en-US" sz="2400" i="1" dirty="0">
              <a:solidFill>
                <a:srgbClr val="151E49"/>
              </a:solidFill>
              <a:latin typeface="Calibri" panose="020F0502020204030204" pitchFamily="34" charset="0"/>
              <a:ea typeface="Georgia"/>
              <a:cs typeface="Georgia"/>
              <a:sym typeface="Georgia"/>
            </a:endParaRPr>
          </a:p>
        </p:txBody>
      </p:sp>
      <p:pic>
        <p:nvPicPr>
          <p:cNvPr id="149" name="Google Shape;149;p27" descr="580b57fcd9996e24bc43c53e.png"/>
          <p:cNvPicPr preferRelativeResize="0"/>
          <p:nvPr/>
        </p:nvPicPr>
        <p:blipFill rotWithShape="1">
          <a:blip r:embed="rId3">
            <a:alphaModFix/>
          </a:blip>
          <a:srcRect/>
          <a:stretch/>
        </p:blipFill>
        <p:spPr>
          <a:xfrm>
            <a:off x="27301" y="4650302"/>
            <a:ext cx="549000" cy="549000"/>
          </a:xfrm>
          <a:prstGeom prst="rect">
            <a:avLst/>
          </a:prstGeom>
          <a:noFill/>
          <a:ln>
            <a:noFill/>
          </a:ln>
        </p:spPr>
      </p:pic>
      <p:sp>
        <p:nvSpPr>
          <p:cNvPr id="150" name="Google Shape;150;p27"/>
          <p:cNvSpPr txBox="1"/>
          <p:nvPr/>
        </p:nvSpPr>
        <p:spPr>
          <a:xfrm>
            <a:off x="482175" y="4752150"/>
            <a:ext cx="1487100" cy="3453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Font typeface="Arial"/>
              <a:buNone/>
            </a:pPr>
            <a:r>
              <a:rPr lang="en" sz="1800" b="1" i="0" u="none" strike="noStrike" cap="none">
                <a:solidFill>
                  <a:srgbClr val="FFFFFF"/>
                </a:solidFill>
                <a:latin typeface="Arial"/>
                <a:ea typeface="Arial"/>
                <a:cs typeface="Arial"/>
                <a:sym typeface="Arial"/>
              </a:rPr>
              <a:t>@EducateIN</a:t>
            </a:r>
            <a:endParaRPr sz="1800"/>
          </a:p>
        </p:txBody>
      </p:sp>
    </p:spTree>
    <p:extLst>
      <p:ext uri="{BB962C8B-B14F-4D97-AF65-F5344CB8AC3E}">
        <p14:creationId xmlns:p14="http://schemas.microsoft.com/office/powerpoint/2010/main" val="2639805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p:nvPr/>
        </p:nvSpPr>
        <p:spPr>
          <a:xfrm>
            <a:off x="734775" y="178100"/>
            <a:ext cx="7866900" cy="925500"/>
          </a:xfrm>
          <a:prstGeom prst="rect">
            <a:avLst/>
          </a:prstGeom>
          <a:solidFill>
            <a:srgbClr val="141B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5" name="Google Shape;145;p27"/>
          <p:cNvSpPr/>
          <p:nvPr/>
        </p:nvSpPr>
        <p:spPr>
          <a:xfrm>
            <a:off x="870975" y="274550"/>
            <a:ext cx="7579800" cy="732600"/>
          </a:xfrm>
          <a:prstGeom prst="rect">
            <a:avLst/>
          </a:prstGeom>
          <a:solidFill>
            <a:srgbClr val="FFFFFF"/>
          </a:solidFill>
          <a:ln w="28575" cap="flat" cmpd="sng">
            <a:solidFill>
              <a:srgbClr val="FECF00"/>
            </a:solidFill>
            <a:prstDash val="solid"/>
            <a:round/>
            <a:headEnd type="none" w="sm" len="sm"/>
            <a:tailEnd type="none" w="sm" len="sm"/>
          </a:ln>
        </p:spPr>
        <p:txBody>
          <a:bodyPr spcFirstLastPara="1" wrap="square" lIns="91425" tIns="91425" rIns="91425" bIns="91425" anchor="ctr" anchorCtr="0">
            <a:noAutofit/>
          </a:bodyPr>
          <a:lstStyle/>
          <a:p>
            <a:pPr algn="ctr"/>
            <a:r>
              <a:rPr lang="en" sz="3600" b="1" dirty="0">
                <a:solidFill>
                  <a:srgbClr val="141B4D"/>
                </a:solidFill>
                <a:latin typeface="Playfair Display"/>
                <a:ea typeface="Playfair Display"/>
                <a:cs typeface="Playfair Display"/>
                <a:sym typeface="Playfair Display"/>
              </a:rPr>
              <a:t>Contact Information</a:t>
            </a:r>
            <a:endParaRPr sz="3600" b="1" dirty="0">
              <a:solidFill>
                <a:srgbClr val="141B4D"/>
              </a:solidFill>
              <a:latin typeface="Playfair Display"/>
              <a:ea typeface="Playfair Display"/>
              <a:cs typeface="Playfair Display"/>
              <a:sym typeface="Playfair Display"/>
            </a:endParaRPr>
          </a:p>
        </p:txBody>
      </p:sp>
      <p:sp>
        <p:nvSpPr>
          <p:cNvPr id="146" name="Google Shape;146;p27"/>
          <p:cNvSpPr txBox="1"/>
          <p:nvPr/>
        </p:nvSpPr>
        <p:spPr>
          <a:xfrm>
            <a:off x="6244150" y="2173025"/>
            <a:ext cx="4338600" cy="506100"/>
          </a:xfrm>
          <a:prstGeom prst="rect">
            <a:avLst/>
          </a:prstGeom>
          <a:noFill/>
          <a:ln>
            <a:noFill/>
          </a:ln>
        </p:spPr>
        <p:txBody>
          <a:bodyPr spcFirstLastPara="1" wrap="square" lIns="91425" tIns="91425" rIns="91425" bIns="91425" anchor="t" anchorCtr="0">
            <a:noAutofit/>
          </a:bodyPr>
          <a:lstStyle/>
          <a:p>
            <a:endParaRPr/>
          </a:p>
        </p:txBody>
      </p:sp>
      <p:sp>
        <p:nvSpPr>
          <p:cNvPr id="148" name="Google Shape;148;p27"/>
          <p:cNvSpPr txBox="1"/>
          <p:nvPr/>
        </p:nvSpPr>
        <p:spPr>
          <a:xfrm>
            <a:off x="734775" y="1200050"/>
            <a:ext cx="7866900" cy="3209400"/>
          </a:xfrm>
          <a:prstGeom prst="rect">
            <a:avLst/>
          </a:prstGeom>
          <a:noFill/>
          <a:ln>
            <a:noFill/>
          </a:ln>
        </p:spPr>
        <p:txBody>
          <a:bodyPr spcFirstLastPara="1" wrap="square" lIns="91425" tIns="91425" rIns="91425" bIns="91425" anchor="t" anchorCtr="0">
            <a:noAutofit/>
          </a:bodyPr>
          <a:lstStyle/>
          <a:p>
            <a:r>
              <a:rPr lang="en" sz="2400" dirty="0">
                <a:solidFill>
                  <a:srgbClr val="151E49"/>
                </a:solidFill>
                <a:latin typeface="Calibri" panose="020F0502020204030204" pitchFamily="34" charset="0"/>
                <a:ea typeface="Georgia"/>
                <a:cs typeface="Georgia"/>
                <a:sym typeface="Georgia"/>
              </a:rPr>
              <a:t>For more information regarding Title I, contact:</a:t>
            </a:r>
          </a:p>
          <a:p>
            <a:pPr lvl="5"/>
            <a:endParaRPr lang="en" sz="1000" b="1" dirty="0">
              <a:solidFill>
                <a:srgbClr val="151E49"/>
              </a:solidFill>
              <a:latin typeface="Calibri" panose="020F0502020204030204" pitchFamily="34" charset="0"/>
              <a:ea typeface="Georgia"/>
              <a:cs typeface="Georgia"/>
              <a:sym typeface="Georgia"/>
            </a:endParaRPr>
          </a:p>
          <a:p>
            <a:pPr lvl="5"/>
            <a:r>
              <a:rPr lang="en" sz="1800" b="1" dirty="0">
                <a:solidFill>
                  <a:srgbClr val="151E49"/>
                </a:solidFill>
                <a:latin typeface="Calibri" panose="020F0502020204030204" pitchFamily="34" charset="0"/>
                <a:ea typeface="Georgia"/>
                <a:cs typeface="Georgia"/>
                <a:sym typeface="Georgia"/>
              </a:rPr>
              <a:t>Cora Collier</a:t>
            </a:r>
          </a:p>
          <a:p>
            <a:pPr lvl="4"/>
            <a:r>
              <a:rPr lang="en" sz="1800" i="1" dirty="0">
                <a:solidFill>
                  <a:srgbClr val="151E49"/>
                </a:solidFill>
                <a:latin typeface="Calibri" panose="020F0502020204030204" pitchFamily="34" charset="0"/>
                <a:ea typeface="Georgia"/>
                <a:cs typeface="Georgia"/>
                <a:sym typeface="Georgia"/>
              </a:rPr>
              <a:t>Instruction and Accountability Director</a:t>
            </a:r>
          </a:p>
          <a:p>
            <a:pPr lvl="4"/>
            <a:r>
              <a:rPr lang="en" sz="1800" dirty="0">
                <a:solidFill>
                  <a:srgbClr val="151E49"/>
                </a:solidFill>
                <a:latin typeface="Calibri" panose="020F0502020204030204" pitchFamily="34" charset="0"/>
                <a:ea typeface="Georgia"/>
                <a:cs typeface="Georgia"/>
                <a:sym typeface="Georgia"/>
                <a:hlinkClick r:id="rId3"/>
              </a:rPr>
              <a:t>corac@damarcharteracademy.org</a:t>
            </a:r>
            <a:r>
              <a:rPr lang="en" sz="1800" dirty="0">
                <a:solidFill>
                  <a:srgbClr val="151E49"/>
                </a:solidFill>
                <a:latin typeface="Calibri" panose="020F0502020204030204" pitchFamily="34" charset="0"/>
                <a:ea typeface="Georgia"/>
                <a:cs typeface="Georgia"/>
                <a:sym typeface="Georgia"/>
              </a:rPr>
              <a:t> </a:t>
            </a:r>
          </a:p>
          <a:p>
            <a:endParaRPr lang="en" sz="1000" b="1" dirty="0">
              <a:solidFill>
                <a:srgbClr val="151E49"/>
              </a:solidFill>
              <a:latin typeface="Calibri" panose="020F0502020204030204" pitchFamily="34" charset="0"/>
              <a:ea typeface="Georgia"/>
              <a:cs typeface="Georgia"/>
              <a:sym typeface="Georgia"/>
            </a:endParaRPr>
          </a:p>
          <a:p>
            <a:r>
              <a:rPr lang="en" sz="1800" b="1" dirty="0">
                <a:solidFill>
                  <a:srgbClr val="151E49"/>
                </a:solidFill>
                <a:latin typeface="Calibri" panose="020F0502020204030204" pitchFamily="34" charset="0"/>
                <a:ea typeface="Georgia"/>
                <a:cs typeface="Georgia"/>
                <a:sym typeface="Georgia"/>
              </a:rPr>
              <a:t>Julie Fenton</a:t>
            </a:r>
          </a:p>
          <a:p>
            <a:r>
              <a:rPr lang="en" sz="1800" i="1" dirty="0">
                <a:solidFill>
                  <a:srgbClr val="151E49"/>
                </a:solidFill>
                <a:latin typeface="Calibri" panose="020F0502020204030204" pitchFamily="34" charset="0"/>
                <a:ea typeface="Georgia"/>
                <a:cs typeface="Georgia"/>
                <a:sym typeface="Georgia"/>
              </a:rPr>
              <a:t>Director of Student Services</a:t>
            </a:r>
          </a:p>
          <a:p>
            <a:r>
              <a:rPr lang="en" sz="1800" dirty="0">
                <a:solidFill>
                  <a:srgbClr val="151E49"/>
                </a:solidFill>
                <a:latin typeface="Calibri" panose="020F0502020204030204" pitchFamily="34" charset="0"/>
                <a:ea typeface="Georgia"/>
                <a:cs typeface="Georgia"/>
                <a:sym typeface="Georgia"/>
                <a:hlinkClick r:id="rId4"/>
              </a:rPr>
              <a:t>julief@damarcharteracademy.org</a:t>
            </a:r>
            <a:endParaRPr lang="en" sz="1800" dirty="0">
              <a:solidFill>
                <a:srgbClr val="151E49"/>
              </a:solidFill>
              <a:latin typeface="Calibri" panose="020F0502020204030204" pitchFamily="34" charset="0"/>
              <a:ea typeface="Georgia"/>
              <a:cs typeface="Georgia"/>
              <a:sym typeface="Georgia"/>
            </a:endParaRPr>
          </a:p>
          <a:p>
            <a:endParaRPr lang="en-US" sz="1000" i="1" dirty="0">
              <a:solidFill>
                <a:srgbClr val="151E49"/>
              </a:solidFill>
              <a:latin typeface="Calibri" panose="020F0502020204030204" pitchFamily="34" charset="0"/>
              <a:ea typeface="Georgia"/>
              <a:cs typeface="Georgia"/>
              <a:sym typeface="Georgia"/>
            </a:endParaRPr>
          </a:p>
          <a:p>
            <a:r>
              <a:rPr lang="en-US" sz="1800" b="1" dirty="0">
                <a:solidFill>
                  <a:srgbClr val="151E49"/>
                </a:solidFill>
                <a:latin typeface="Calibri" panose="020F0502020204030204" pitchFamily="34" charset="0"/>
                <a:ea typeface="Georgia"/>
                <a:cs typeface="Georgia"/>
                <a:sym typeface="Georgia"/>
              </a:rPr>
              <a:t>John and Jenni </a:t>
            </a:r>
            <a:r>
              <a:rPr lang="en-US" sz="1800" b="1" dirty="0" err="1">
                <a:solidFill>
                  <a:srgbClr val="151E49"/>
                </a:solidFill>
                <a:latin typeface="Calibri" panose="020F0502020204030204" pitchFamily="34" charset="0"/>
                <a:ea typeface="Georgia"/>
                <a:cs typeface="Georgia"/>
                <a:sym typeface="Georgia"/>
              </a:rPr>
              <a:t>Caveda</a:t>
            </a:r>
            <a:endParaRPr lang="en-US" sz="1800" b="1" dirty="0">
              <a:solidFill>
                <a:srgbClr val="151E49"/>
              </a:solidFill>
              <a:latin typeface="Calibri" panose="020F0502020204030204" pitchFamily="34" charset="0"/>
              <a:ea typeface="Georgia"/>
              <a:cs typeface="Georgia"/>
              <a:sym typeface="Georgia"/>
            </a:endParaRPr>
          </a:p>
          <a:p>
            <a:r>
              <a:rPr lang="en-US" sz="1800" i="1" dirty="0">
                <a:solidFill>
                  <a:srgbClr val="151E49"/>
                </a:solidFill>
                <a:latin typeface="Calibri" panose="020F0502020204030204" pitchFamily="34" charset="0"/>
                <a:ea typeface="Georgia"/>
                <a:cs typeface="Georgia"/>
                <a:sym typeface="Georgia"/>
              </a:rPr>
              <a:t>Parent Engagement Group Coordinators</a:t>
            </a:r>
          </a:p>
          <a:p>
            <a:r>
              <a:rPr lang="en-US" sz="1800" i="1" dirty="0">
                <a:solidFill>
                  <a:srgbClr val="151E49"/>
                </a:solidFill>
                <a:latin typeface="Calibri" panose="020F0502020204030204" pitchFamily="34" charset="0"/>
                <a:ea typeface="Georgia"/>
                <a:cs typeface="Georgia"/>
                <a:sym typeface="Georgia"/>
                <a:hlinkClick r:id="rId5"/>
              </a:rPr>
              <a:t>jpcaveda@gmail.com</a:t>
            </a:r>
            <a:r>
              <a:rPr lang="en-US" sz="1800" i="1" dirty="0">
                <a:solidFill>
                  <a:srgbClr val="151E49"/>
                </a:solidFill>
                <a:latin typeface="Calibri" panose="020F0502020204030204" pitchFamily="34" charset="0"/>
                <a:ea typeface="Georgia"/>
                <a:cs typeface="Georgia"/>
                <a:sym typeface="Georgia"/>
              </a:rPr>
              <a:t> </a:t>
            </a:r>
          </a:p>
          <a:p>
            <a:endParaRPr sz="1800" i="1" dirty="0">
              <a:solidFill>
                <a:srgbClr val="151E49"/>
              </a:solidFill>
              <a:latin typeface="Calibri" panose="020F0502020204030204" pitchFamily="34" charset="0"/>
              <a:ea typeface="Georgia"/>
              <a:cs typeface="Georgia"/>
              <a:sym typeface="Georgia"/>
            </a:endParaRPr>
          </a:p>
        </p:txBody>
      </p:sp>
      <p:pic>
        <p:nvPicPr>
          <p:cNvPr id="149" name="Google Shape;149;p27" descr="580b57fcd9996e24bc43c53e.png"/>
          <p:cNvPicPr preferRelativeResize="0"/>
          <p:nvPr/>
        </p:nvPicPr>
        <p:blipFill rotWithShape="1">
          <a:blip r:embed="rId6">
            <a:alphaModFix/>
          </a:blip>
          <a:srcRect/>
          <a:stretch/>
        </p:blipFill>
        <p:spPr>
          <a:xfrm>
            <a:off x="27301" y="4650302"/>
            <a:ext cx="549000" cy="549000"/>
          </a:xfrm>
          <a:prstGeom prst="rect">
            <a:avLst/>
          </a:prstGeom>
          <a:noFill/>
          <a:ln>
            <a:noFill/>
          </a:ln>
        </p:spPr>
      </p:pic>
      <p:sp>
        <p:nvSpPr>
          <p:cNvPr id="150" name="Google Shape;150;p27"/>
          <p:cNvSpPr txBox="1"/>
          <p:nvPr/>
        </p:nvSpPr>
        <p:spPr>
          <a:xfrm>
            <a:off x="482175" y="4752150"/>
            <a:ext cx="1487100" cy="345300"/>
          </a:xfrm>
          <a:prstGeom prst="rect">
            <a:avLst/>
          </a:prstGeom>
          <a:noFill/>
          <a:ln>
            <a:noFill/>
          </a:ln>
        </p:spPr>
        <p:txBody>
          <a:bodyPr spcFirstLastPara="1" wrap="square" lIns="45700" tIns="45700" rIns="45700" bIns="45700" anchor="t" anchorCtr="0">
            <a:noAutofit/>
          </a:bodyPr>
          <a:lstStyle/>
          <a:p>
            <a:pPr>
              <a:buClr>
                <a:srgbClr val="FFFFFF"/>
              </a:buClr>
            </a:pPr>
            <a:r>
              <a:rPr lang="en" sz="1800" b="1">
                <a:solidFill>
                  <a:srgbClr val="FFFFFF"/>
                </a:solidFill>
              </a:rPr>
              <a:t>@EducateIN</a:t>
            </a:r>
            <a:endParaRPr sz="1800"/>
          </a:p>
        </p:txBody>
      </p:sp>
    </p:spTree>
    <p:extLst>
      <p:ext uri="{BB962C8B-B14F-4D97-AF65-F5344CB8AC3E}">
        <p14:creationId xmlns:p14="http://schemas.microsoft.com/office/powerpoint/2010/main" val="3079032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p:nvPr/>
        </p:nvSpPr>
        <p:spPr>
          <a:xfrm>
            <a:off x="734775" y="178100"/>
            <a:ext cx="7866900" cy="925500"/>
          </a:xfrm>
          <a:prstGeom prst="rect">
            <a:avLst/>
          </a:prstGeom>
          <a:solidFill>
            <a:srgbClr val="141B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5" name="Google Shape;145;p27"/>
          <p:cNvSpPr/>
          <p:nvPr/>
        </p:nvSpPr>
        <p:spPr>
          <a:xfrm>
            <a:off x="870975" y="274550"/>
            <a:ext cx="7579800" cy="732600"/>
          </a:xfrm>
          <a:prstGeom prst="rect">
            <a:avLst/>
          </a:prstGeom>
          <a:solidFill>
            <a:srgbClr val="FFFFFF"/>
          </a:solidFill>
          <a:ln w="28575" cap="flat" cmpd="sng">
            <a:solidFill>
              <a:srgbClr val="FECF00"/>
            </a:solidFill>
            <a:prstDash val="solid"/>
            <a:round/>
            <a:headEnd type="none" w="sm" len="sm"/>
            <a:tailEnd type="none" w="sm" len="sm"/>
          </a:ln>
        </p:spPr>
        <p:txBody>
          <a:bodyPr spcFirstLastPara="1" wrap="square" lIns="91425" tIns="91425" rIns="91425" bIns="91425" anchor="ctr" anchorCtr="0">
            <a:noAutofit/>
          </a:bodyPr>
          <a:lstStyle/>
          <a:p>
            <a:pPr algn="ctr"/>
            <a:r>
              <a:rPr lang="en" sz="3600" b="1" dirty="0">
                <a:solidFill>
                  <a:srgbClr val="141B4D"/>
                </a:solidFill>
                <a:latin typeface="Playfair Display"/>
                <a:ea typeface="Playfair Display"/>
                <a:cs typeface="Playfair Display"/>
                <a:sym typeface="Playfair Display"/>
              </a:rPr>
              <a:t>Agenda</a:t>
            </a:r>
            <a:endParaRPr sz="3600" b="1" dirty="0">
              <a:solidFill>
                <a:srgbClr val="141B4D"/>
              </a:solidFill>
              <a:latin typeface="Playfair Display"/>
              <a:ea typeface="Playfair Display"/>
              <a:cs typeface="Playfair Display"/>
              <a:sym typeface="Playfair Display"/>
            </a:endParaRPr>
          </a:p>
        </p:txBody>
      </p:sp>
      <p:sp>
        <p:nvSpPr>
          <p:cNvPr id="146" name="Google Shape;146;p27"/>
          <p:cNvSpPr txBox="1"/>
          <p:nvPr/>
        </p:nvSpPr>
        <p:spPr>
          <a:xfrm>
            <a:off x="6244150" y="2173025"/>
            <a:ext cx="4338600" cy="506100"/>
          </a:xfrm>
          <a:prstGeom prst="rect">
            <a:avLst/>
          </a:prstGeom>
          <a:noFill/>
          <a:ln>
            <a:noFill/>
          </a:ln>
        </p:spPr>
        <p:txBody>
          <a:bodyPr spcFirstLastPara="1" wrap="square" lIns="91425" tIns="91425" rIns="91425" bIns="91425" anchor="t" anchorCtr="0">
            <a:noAutofit/>
          </a:bodyPr>
          <a:lstStyle/>
          <a:p>
            <a:endParaRPr/>
          </a:p>
        </p:txBody>
      </p:sp>
      <p:sp>
        <p:nvSpPr>
          <p:cNvPr id="148" name="Google Shape;148;p27"/>
          <p:cNvSpPr txBox="1"/>
          <p:nvPr/>
        </p:nvSpPr>
        <p:spPr>
          <a:xfrm>
            <a:off x="2576945" y="1405577"/>
            <a:ext cx="5070764" cy="3346573"/>
          </a:xfrm>
          <a:prstGeom prst="rect">
            <a:avLst/>
          </a:prstGeom>
          <a:noFill/>
          <a:ln>
            <a:noFill/>
          </a:ln>
        </p:spPr>
        <p:txBody>
          <a:bodyPr spcFirstLastPara="1" wrap="square" lIns="91425" tIns="91425" rIns="91425" bIns="91425" anchor="t" anchorCtr="0">
            <a:noAutofit/>
          </a:bodyPr>
          <a:lstStyle/>
          <a:p>
            <a:pPr>
              <a:lnSpc>
                <a:spcPct val="150000"/>
              </a:lnSpc>
            </a:pPr>
            <a:r>
              <a:rPr lang="en-US" dirty="0"/>
              <a:t>Schoolwide Title Program Overview</a:t>
            </a:r>
          </a:p>
          <a:p>
            <a:pPr>
              <a:lnSpc>
                <a:spcPct val="150000"/>
              </a:lnSpc>
            </a:pPr>
            <a:r>
              <a:rPr lang="en-US" dirty="0"/>
              <a:t>Curriculum and Resources</a:t>
            </a:r>
          </a:p>
          <a:p>
            <a:pPr>
              <a:lnSpc>
                <a:spcPct val="150000"/>
              </a:lnSpc>
            </a:pPr>
            <a:r>
              <a:rPr lang="en-US" dirty="0"/>
              <a:t>Assessment Information</a:t>
            </a:r>
          </a:p>
          <a:p>
            <a:pPr>
              <a:lnSpc>
                <a:spcPct val="150000"/>
              </a:lnSpc>
            </a:pPr>
            <a:r>
              <a:rPr lang="en-US" dirty="0"/>
              <a:t>District/School Parent Involvement Policy Review</a:t>
            </a:r>
            <a:endParaRPr lang="en-US" sz="1100" dirty="0"/>
          </a:p>
          <a:p>
            <a:pPr>
              <a:lnSpc>
                <a:spcPct val="150000"/>
              </a:lnSpc>
            </a:pPr>
            <a:r>
              <a:rPr lang="en-US" dirty="0"/>
              <a:t>School-Parent Compact Review</a:t>
            </a:r>
            <a:endParaRPr lang="en-US" sz="1100" dirty="0"/>
          </a:p>
          <a:p>
            <a:pPr>
              <a:lnSpc>
                <a:spcPct val="150000"/>
              </a:lnSpc>
            </a:pPr>
            <a:r>
              <a:rPr lang="en-US" dirty="0"/>
              <a:t>Parent’s Right to Know</a:t>
            </a:r>
            <a:endParaRPr lang="en-US" sz="1100" dirty="0"/>
          </a:p>
          <a:p>
            <a:pPr>
              <a:lnSpc>
                <a:spcPct val="150000"/>
              </a:lnSpc>
            </a:pPr>
            <a:r>
              <a:rPr lang="en-US" dirty="0"/>
              <a:t>Important Dates </a:t>
            </a:r>
            <a:r>
              <a:rPr lang="en-US"/>
              <a:t>for 2023-2024</a:t>
            </a:r>
            <a:endParaRPr lang="en-US" sz="1100" dirty="0"/>
          </a:p>
        </p:txBody>
      </p:sp>
      <p:pic>
        <p:nvPicPr>
          <p:cNvPr id="149" name="Google Shape;149;p27" descr="580b57fcd9996e24bc43c53e.png"/>
          <p:cNvPicPr preferRelativeResize="0"/>
          <p:nvPr/>
        </p:nvPicPr>
        <p:blipFill rotWithShape="1">
          <a:blip r:embed="rId3">
            <a:alphaModFix/>
          </a:blip>
          <a:srcRect/>
          <a:stretch/>
        </p:blipFill>
        <p:spPr>
          <a:xfrm>
            <a:off x="27301" y="4650302"/>
            <a:ext cx="549000" cy="549000"/>
          </a:xfrm>
          <a:prstGeom prst="rect">
            <a:avLst/>
          </a:prstGeom>
          <a:noFill/>
          <a:ln>
            <a:noFill/>
          </a:ln>
        </p:spPr>
      </p:pic>
      <p:sp>
        <p:nvSpPr>
          <p:cNvPr id="150" name="Google Shape;150;p27"/>
          <p:cNvSpPr txBox="1"/>
          <p:nvPr/>
        </p:nvSpPr>
        <p:spPr>
          <a:xfrm>
            <a:off x="482175" y="4752150"/>
            <a:ext cx="1487100" cy="345300"/>
          </a:xfrm>
          <a:prstGeom prst="rect">
            <a:avLst/>
          </a:prstGeom>
          <a:noFill/>
          <a:ln>
            <a:noFill/>
          </a:ln>
        </p:spPr>
        <p:txBody>
          <a:bodyPr spcFirstLastPara="1" wrap="square" lIns="45700" tIns="45700" rIns="45700" bIns="45700" anchor="t" anchorCtr="0">
            <a:noAutofit/>
          </a:bodyPr>
          <a:lstStyle/>
          <a:p>
            <a:pPr>
              <a:buClr>
                <a:srgbClr val="FFFFFF"/>
              </a:buClr>
            </a:pPr>
            <a:r>
              <a:rPr lang="en" sz="1800" b="1">
                <a:solidFill>
                  <a:srgbClr val="FFFFFF"/>
                </a:solidFill>
              </a:rPr>
              <a:t>@EducateIN</a:t>
            </a:r>
            <a:endParaRPr sz="1800"/>
          </a:p>
        </p:txBody>
      </p:sp>
    </p:spTree>
    <p:extLst>
      <p:ext uri="{BB962C8B-B14F-4D97-AF65-F5344CB8AC3E}">
        <p14:creationId xmlns:p14="http://schemas.microsoft.com/office/powerpoint/2010/main" val="2689248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p:nvPr/>
        </p:nvSpPr>
        <p:spPr>
          <a:xfrm>
            <a:off x="734775" y="178100"/>
            <a:ext cx="7866900" cy="925500"/>
          </a:xfrm>
          <a:prstGeom prst="rect">
            <a:avLst/>
          </a:prstGeom>
          <a:solidFill>
            <a:srgbClr val="141B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7"/>
          <p:cNvSpPr/>
          <p:nvPr/>
        </p:nvSpPr>
        <p:spPr>
          <a:xfrm>
            <a:off x="870975" y="274550"/>
            <a:ext cx="7579800" cy="732600"/>
          </a:xfrm>
          <a:prstGeom prst="rect">
            <a:avLst/>
          </a:prstGeom>
          <a:solidFill>
            <a:srgbClr val="FFFFFF"/>
          </a:solidFill>
          <a:ln w="28575" cap="flat" cmpd="sng">
            <a:solidFill>
              <a:srgbClr val="FEC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rgbClr val="141B4D"/>
                </a:solidFill>
                <a:latin typeface="Playfair Display"/>
                <a:ea typeface="Playfair Display"/>
                <a:cs typeface="Playfair Display"/>
                <a:sym typeface="Playfair Display"/>
              </a:rPr>
              <a:t>Why Are We Here?</a:t>
            </a:r>
            <a:endParaRPr sz="3600" b="1" dirty="0">
              <a:solidFill>
                <a:srgbClr val="141B4D"/>
              </a:solidFill>
              <a:latin typeface="Playfair Display"/>
              <a:ea typeface="Playfair Display"/>
              <a:cs typeface="Playfair Display"/>
              <a:sym typeface="Playfair Display"/>
            </a:endParaRPr>
          </a:p>
        </p:txBody>
      </p:sp>
      <p:sp>
        <p:nvSpPr>
          <p:cNvPr id="146" name="Google Shape;146;p27"/>
          <p:cNvSpPr txBox="1"/>
          <p:nvPr/>
        </p:nvSpPr>
        <p:spPr>
          <a:xfrm>
            <a:off x="6244150" y="2173025"/>
            <a:ext cx="4338600"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27"/>
          <p:cNvSpPr txBox="1"/>
          <p:nvPr/>
        </p:nvSpPr>
        <p:spPr>
          <a:xfrm>
            <a:off x="729729" y="1303724"/>
            <a:ext cx="7871946" cy="3346573"/>
          </a:xfrm>
          <a:prstGeom prst="rect">
            <a:avLst/>
          </a:prstGeom>
          <a:noFill/>
          <a:ln>
            <a:noFill/>
          </a:ln>
        </p:spPr>
        <p:txBody>
          <a:bodyPr spcFirstLastPara="1" wrap="square" lIns="91425" tIns="91425" rIns="91425" bIns="91425" anchor="t" anchorCtr="0">
            <a:noAutofit/>
          </a:bodyPr>
          <a:lstStyle/>
          <a:p>
            <a:pPr marL="273050" lvl="0" indent="-273050">
              <a:lnSpc>
                <a:spcPct val="80000"/>
              </a:lnSpc>
              <a:buSzPts val="550"/>
            </a:pPr>
            <a:r>
              <a:rPr lang="en-US" sz="2800" b="1" dirty="0">
                <a:solidFill>
                  <a:schemeClr val="dk1"/>
                </a:solidFill>
                <a:latin typeface="Calibri" panose="020F0502020204030204" pitchFamily="34" charset="0"/>
                <a:ea typeface="Calibri"/>
                <a:cs typeface="Calibri"/>
                <a:sym typeface="Calibri"/>
              </a:rPr>
              <a:t>   </a:t>
            </a:r>
            <a:r>
              <a:rPr lang="en-US" sz="2400" b="1" dirty="0">
                <a:solidFill>
                  <a:schemeClr val="dk1"/>
                </a:solidFill>
                <a:latin typeface="Calibri" panose="020F0502020204030204" pitchFamily="34" charset="0"/>
                <a:ea typeface="Calibri"/>
                <a:cs typeface="Calibri"/>
                <a:sym typeface="Calibri"/>
              </a:rPr>
              <a:t>The Every Student Succeeds Act requires that each Title I School hold a Title I Annual Meeting for the purpose of:</a:t>
            </a:r>
            <a:endParaRPr lang="en-US" sz="2400" dirty="0">
              <a:latin typeface="Calibri" panose="020F0502020204030204" pitchFamily="34" charset="0"/>
            </a:endParaRPr>
          </a:p>
          <a:p>
            <a:pPr marL="273050" lvl="0" indent="-273050">
              <a:lnSpc>
                <a:spcPct val="80000"/>
              </a:lnSpc>
              <a:spcBef>
                <a:spcPts val="180"/>
              </a:spcBef>
              <a:buSzPts val="225"/>
            </a:pPr>
            <a:endParaRPr lang="en-US" sz="2400" dirty="0">
              <a:solidFill>
                <a:schemeClr val="dk1"/>
              </a:solidFill>
              <a:latin typeface="Calibri" panose="020F0502020204030204" pitchFamily="34" charset="0"/>
              <a:ea typeface="Calibri"/>
              <a:cs typeface="Calibri"/>
              <a:sym typeface="Calibri"/>
            </a:endParaRPr>
          </a:p>
          <a:p>
            <a:pPr marL="639762" lvl="1" indent="-246062">
              <a:lnSpc>
                <a:spcPct val="80000"/>
              </a:lnSpc>
              <a:spcBef>
                <a:spcPts val="380"/>
              </a:spcBef>
              <a:buClr>
                <a:schemeClr val="dk1"/>
              </a:buClr>
              <a:buSzPts val="1520"/>
              <a:buFont typeface="Noto Sans Symbols"/>
              <a:buChar char="●"/>
            </a:pPr>
            <a:r>
              <a:rPr lang="en-US" sz="2400" dirty="0">
                <a:solidFill>
                  <a:schemeClr val="dk1"/>
                </a:solidFill>
                <a:latin typeface="Calibri" panose="020F0502020204030204" pitchFamily="34" charset="0"/>
                <a:ea typeface="Calibri"/>
                <a:cs typeface="Calibri"/>
                <a:sym typeface="Calibri"/>
              </a:rPr>
              <a:t>Informing families of our school’s participation in Title I</a:t>
            </a:r>
          </a:p>
          <a:p>
            <a:pPr marL="393700" lvl="1">
              <a:lnSpc>
                <a:spcPct val="80000"/>
              </a:lnSpc>
              <a:spcBef>
                <a:spcPts val="380"/>
              </a:spcBef>
              <a:buClr>
                <a:schemeClr val="dk1"/>
              </a:buClr>
              <a:buSzPts val="1520"/>
            </a:pPr>
            <a:endParaRPr lang="en-US" sz="2400" dirty="0">
              <a:latin typeface="Calibri" panose="020F0502020204030204" pitchFamily="34" charset="0"/>
            </a:endParaRPr>
          </a:p>
          <a:p>
            <a:pPr marL="639762" lvl="1" indent="-246062">
              <a:lnSpc>
                <a:spcPct val="80000"/>
              </a:lnSpc>
              <a:spcBef>
                <a:spcPts val="380"/>
              </a:spcBef>
              <a:buClr>
                <a:schemeClr val="dk1"/>
              </a:buClr>
              <a:buSzPts val="1520"/>
              <a:buFont typeface="Noto Sans Symbols"/>
              <a:buChar char="●"/>
            </a:pPr>
            <a:r>
              <a:rPr lang="en-US" sz="2400" dirty="0">
                <a:solidFill>
                  <a:schemeClr val="dk1"/>
                </a:solidFill>
                <a:latin typeface="Calibri" panose="020F0502020204030204" pitchFamily="34" charset="0"/>
                <a:ea typeface="Calibri"/>
                <a:cs typeface="Calibri"/>
                <a:sym typeface="Calibri"/>
              </a:rPr>
              <a:t>Explaining the requirements of Title I</a:t>
            </a:r>
          </a:p>
          <a:p>
            <a:pPr marL="393700" lvl="1">
              <a:lnSpc>
                <a:spcPct val="80000"/>
              </a:lnSpc>
              <a:spcBef>
                <a:spcPts val="380"/>
              </a:spcBef>
              <a:buClr>
                <a:schemeClr val="dk1"/>
              </a:buClr>
              <a:buSzPts val="1520"/>
            </a:pPr>
            <a:endParaRPr lang="en-US" sz="2400" dirty="0">
              <a:latin typeface="Calibri" panose="020F0502020204030204" pitchFamily="34" charset="0"/>
            </a:endParaRPr>
          </a:p>
          <a:p>
            <a:pPr marL="639762" lvl="1" indent="-246062">
              <a:lnSpc>
                <a:spcPct val="80000"/>
              </a:lnSpc>
              <a:spcBef>
                <a:spcPts val="380"/>
              </a:spcBef>
              <a:buClr>
                <a:schemeClr val="dk1"/>
              </a:buClr>
              <a:buSzPts val="1520"/>
              <a:buFont typeface="Noto Sans Symbols"/>
              <a:buChar char="●"/>
            </a:pPr>
            <a:r>
              <a:rPr lang="en-US" sz="2400" dirty="0">
                <a:solidFill>
                  <a:schemeClr val="dk1"/>
                </a:solidFill>
                <a:latin typeface="Calibri" panose="020F0502020204030204" pitchFamily="34" charset="0"/>
                <a:ea typeface="Calibri"/>
                <a:cs typeface="Calibri"/>
                <a:sym typeface="Calibri"/>
              </a:rPr>
              <a:t>Explaining your rights as parents/families to be involved</a:t>
            </a:r>
            <a:endParaRPr lang="en-US" sz="2400" dirty="0">
              <a:latin typeface="Calibri" panose="020F0502020204030204" pitchFamily="34" charset="0"/>
            </a:endParaRPr>
          </a:p>
        </p:txBody>
      </p:sp>
      <p:pic>
        <p:nvPicPr>
          <p:cNvPr id="149" name="Google Shape;149;p27" descr="580b57fcd9996e24bc43c53e.png"/>
          <p:cNvPicPr preferRelativeResize="0"/>
          <p:nvPr/>
        </p:nvPicPr>
        <p:blipFill rotWithShape="1">
          <a:blip r:embed="rId3">
            <a:alphaModFix/>
          </a:blip>
          <a:srcRect/>
          <a:stretch/>
        </p:blipFill>
        <p:spPr>
          <a:xfrm>
            <a:off x="27301" y="4650302"/>
            <a:ext cx="549000" cy="549000"/>
          </a:xfrm>
          <a:prstGeom prst="rect">
            <a:avLst/>
          </a:prstGeom>
          <a:noFill/>
          <a:ln>
            <a:noFill/>
          </a:ln>
        </p:spPr>
      </p:pic>
      <p:sp>
        <p:nvSpPr>
          <p:cNvPr id="150" name="Google Shape;150;p27"/>
          <p:cNvSpPr txBox="1"/>
          <p:nvPr/>
        </p:nvSpPr>
        <p:spPr>
          <a:xfrm>
            <a:off x="482175" y="4752150"/>
            <a:ext cx="1487100" cy="3453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Font typeface="Arial"/>
              <a:buNone/>
            </a:pPr>
            <a:r>
              <a:rPr lang="en" sz="1800" b="1" i="0" u="none" strike="noStrike" cap="none">
                <a:solidFill>
                  <a:srgbClr val="FFFFFF"/>
                </a:solidFill>
                <a:latin typeface="Arial"/>
                <a:ea typeface="Arial"/>
                <a:cs typeface="Arial"/>
                <a:sym typeface="Arial"/>
              </a:rPr>
              <a:t>@EducateIN</a:t>
            </a:r>
            <a:endParaRPr sz="1800"/>
          </a:p>
        </p:txBody>
      </p:sp>
    </p:spTree>
    <p:extLst>
      <p:ext uri="{BB962C8B-B14F-4D97-AF65-F5344CB8AC3E}">
        <p14:creationId xmlns:p14="http://schemas.microsoft.com/office/powerpoint/2010/main" val="468156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p:nvPr/>
        </p:nvSpPr>
        <p:spPr>
          <a:xfrm>
            <a:off x="734775" y="178100"/>
            <a:ext cx="7866900" cy="925500"/>
          </a:xfrm>
          <a:prstGeom prst="rect">
            <a:avLst/>
          </a:prstGeom>
          <a:solidFill>
            <a:srgbClr val="141B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7"/>
          <p:cNvSpPr/>
          <p:nvPr/>
        </p:nvSpPr>
        <p:spPr>
          <a:xfrm>
            <a:off x="870975" y="274550"/>
            <a:ext cx="7579800" cy="732600"/>
          </a:xfrm>
          <a:prstGeom prst="rect">
            <a:avLst/>
          </a:prstGeom>
          <a:solidFill>
            <a:srgbClr val="FFFFFF"/>
          </a:solidFill>
          <a:ln w="28575" cap="flat" cmpd="sng">
            <a:solidFill>
              <a:srgbClr val="FEC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rgbClr val="141B4D"/>
                </a:solidFill>
                <a:latin typeface="Playfair Display"/>
                <a:ea typeface="Playfair Display"/>
                <a:cs typeface="Playfair Display"/>
                <a:sym typeface="Playfair Display"/>
              </a:rPr>
              <a:t>What Does It Mean to Be a Title I School?</a:t>
            </a:r>
            <a:endParaRPr sz="2800" b="1" dirty="0">
              <a:solidFill>
                <a:srgbClr val="141B4D"/>
              </a:solidFill>
              <a:latin typeface="Playfair Display"/>
              <a:ea typeface="Playfair Display"/>
              <a:cs typeface="Playfair Display"/>
              <a:sym typeface="Playfair Display"/>
            </a:endParaRPr>
          </a:p>
        </p:txBody>
      </p:sp>
      <p:sp>
        <p:nvSpPr>
          <p:cNvPr id="146" name="Google Shape;146;p27"/>
          <p:cNvSpPr txBox="1"/>
          <p:nvPr/>
        </p:nvSpPr>
        <p:spPr>
          <a:xfrm>
            <a:off x="6244150" y="2173025"/>
            <a:ext cx="4338600"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27"/>
          <p:cNvSpPr txBox="1"/>
          <p:nvPr/>
        </p:nvSpPr>
        <p:spPr>
          <a:xfrm>
            <a:off x="734775" y="1303725"/>
            <a:ext cx="7866900" cy="3209400"/>
          </a:xfrm>
          <a:prstGeom prst="rect">
            <a:avLst/>
          </a:prstGeom>
          <a:noFill/>
          <a:ln>
            <a:noFill/>
          </a:ln>
        </p:spPr>
        <p:txBody>
          <a:bodyPr spcFirstLastPara="1" wrap="square" lIns="91425" tIns="91425" rIns="91425" bIns="91425" anchor="t" anchorCtr="0">
            <a:noAutofit/>
          </a:bodyPr>
          <a:lstStyle/>
          <a:p>
            <a:pPr marL="285750" indent="-285750" eaLnBrk="1" hangingPunct="1">
              <a:buFont typeface="Arial" panose="020B0604020202020204" pitchFamily="34" charset="0"/>
              <a:buChar char="•"/>
            </a:pPr>
            <a:r>
              <a:rPr lang="en-US" altLang="en-US" sz="2400" dirty="0">
                <a:latin typeface="Calibri" panose="020F0502020204030204" pitchFamily="34" charset="0"/>
              </a:rPr>
              <a:t>Being a Title I school means receiving federal funding to help students who are low achieving or at most risk of falling behind.</a:t>
            </a:r>
          </a:p>
          <a:p>
            <a:pPr eaLnBrk="1" hangingPunct="1"/>
            <a:endParaRPr lang="en-US" altLang="en-US" sz="2400" dirty="0">
              <a:latin typeface="Calibri" panose="020F0502020204030204" pitchFamily="34" charset="0"/>
            </a:endParaRPr>
          </a:p>
          <a:p>
            <a:pPr marL="285750" indent="-285750" eaLnBrk="1" hangingPunct="1">
              <a:buFont typeface="Arial" panose="020B0604020202020204" pitchFamily="34" charset="0"/>
              <a:buChar char="•"/>
            </a:pPr>
            <a:r>
              <a:rPr lang="en-US" altLang="en-US" sz="2400" dirty="0">
                <a:latin typeface="Calibri" panose="020F0502020204030204" pitchFamily="34" charset="0"/>
              </a:rPr>
              <a:t>Being a Title I school means building school and parent capacity for strong parental involvement to improve student achievement.</a:t>
            </a:r>
          </a:p>
        </p:txBody>
      </p:sp>
      <p:pic>
        <p:nvPicPr>
          <p:cNvPr id="149" name="Google Shape;149;p27" descr="580b57fcd9996e24bc43c53e.png"/>
          <p:cNvPicPr preferRelativeResize="0"/>
          <p:nvPr/>
        </p:nvPicPr>
        <p:blipFill rotWithShape="1">
          <a:blip r:embed="rId3">
            <a:alphaModFix/>
          </a:blip>
          <a:srcRect/>
          <a:stretch/>
        </p:blipFill>
        <p:spPr>
          <a:xfrm>
            <a:off x="27301" y="4650302"/>
            <a:ext cx="549000" cy="549000"/>
          </a:xfrm>
          <a:prstGeom prst="rect">
            <a:avLst/>
          </a:prstGeom>
          <a:noFill/>
          <a:ln>
            <a:noFill/>
          </a:ln>
        </p:spPr>
      </p:pic>
      <p:sp>
        <p:nvSpPr>
          <p:cNvPr id="150" name="Google Shape;150;p27"/>
          <p:cNvSpPr txBox="1"/>
          <p:nvPr/>
        </p:nvSpPr>
        <p:spPr>
          <a:xfrm>
            <a:off x="482175" y="4752150"/>
            <a:ext cx="1487100" cy="3453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Font typeface="Arial"/>
              <a:buNone/>
            </a:pPr>
            <a:r>
              <a:rPr lang="en" sz="1800" b="1" i="0" u="none" strike="noStrike" cap="none">
                <a:solidFill>
                  <a:srgbClr val="FFFFFF"/>
                </a:solidFill>
                <a:latin typeface="Arial"/>
                <a:ea typeface="Arial"/>
                <a:cs typeface="Arial"/>
                <a:sym typeface="Arial"/>
              </a:rPr>
              <a:t>@EducateIN</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p:nvPr/>
        </p:nvSpPr>
        <p:spPr>
          <a:xfrm>
            <a:off x="734775" y="178100"/>
            <a:ext cx="7866900" cy="925500"/>
          </a:xfrm>
          <a:prstGeom prst="rect">
            <a:avLst/>
          </a:prstGeom>
          <a:solidFill>
            <a:srgbClr val="141B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7"/>
          <p:cNvSpPr/>
          <p:nvPr/>
        </p:nvSpPr>
        <p:spPr>
          <a:xfrm>
            <a:off x="870975" y="274550"/>
            <a:ext cx="7579800" cy="732600"/>
          </a:xfrm>
          <a:prstGeom prst="rect">
            <a:avLst/>
          </a:prstGeom>
          <a:solidFill>
            <a:srgbClr val="FFFFFF"/>
          </a:solidFill>
          <a:ln w="28575" cap="flat" cmpd="sng">
            <a:solidFill>
              <a:srgbClr val="FEC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rgbClr val="141B4D"/>
                </a:solidFill>
                <a:latin typeface="Playfair Display"/>
                <a:ea typeface="Playfair Display"/>
                <a:cs typeface="Playfair Display"/>
                <a:sym typeface="Playfair Display"/>
              </a:rPr>
              <a:t>What is a Title I Schoolwide (SWP) Program?</a:t>
            </a:r>
          </a:p>
        </p:txBody>
      </p:sp>
      <p:sp>
        <p:nvSpPr>
          <p:cNvPr id="146" name="Google Shape;146;p27"/>
          <p:cNvSpPr txBox="1"/>
          <p:nvPr/>
        </p:nvSpPr>
        <p:spPr>
          <a:xfrm>
            <a:off x="6244150" y="2173025"/>
            <a:ext cx="4338600"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27"/>
          <p:cNvSpPr txBox="1"/>
          <p:nvPr/>
        </p:nvSpPr>
        <p:spPr>
          <a:xfrm>
            <a:off x="734775" y="1103600"/>
            <a:ext cx="7866900" cy="3546698"/>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 sz="2300" dirty="0">
                <a:solidFill>
                  <a:srgbClr val="151E49"/>
                </a:solidFill>
                <a:latin typeface="Calibri" panose="020F0502020204030204" pitchFamily="34" charset="0"/>
                <a:ea typeface="Georgia"/>
                <a:cs typeface="Georgia"/>
                <a:sym typeface="Georgia"/>
              </a:rPr>
              <a:t>The school uses Title I funds to upgrade the entire educational program of the school. </a:t>
            </a:r>
          </a:p>
          <a:p>
            <a:pPr lvl="0" algn="l" rtl="0">
              <a:spcBef>
                <a:spcPts val="0"/>
              </a:spcBef>
              <a:spcAft>
                <a:spcPts val="0"/>
              </a:spcAft>
            </a:pPr>
            <a:endParaRPr lang="en" sz="2300" dirty="0">
              <a:solidFill>
                <a:srgbClr val="151E49"/>
              </a:solidFill>
              <a:latin typeface="Calibri" panose="020F0502020204030204" pitchFamily="34" charset="0"/>
              <a:ea typeface="Georgia"/>
              <a:cs typeface="Georgia"/>
              <a:sym typeface="Georgia"/>
            </a:endParaRPr>
          </a:p>
          <a:p>
            <a:pPr marL="285750" lvl="0" indent="-285750" algn="l" rtl="0">
              <a:spcBef>
                <a:spcPts val="0"/>
              </a:spcBef>
              <a:spcAft>
                <a:spcPts val="0"/>
              </a:spcAft>
              <a:buFont typeface="Arial" panose="020B0604020202020204" pitchFamily="34" charset="0"/>
              <a:buChar char="•"/>
            </a:pPr>
            <a:r>
              <a:rPr lang="en" sz="2300" dirty="0">
                <a:solidFill>
                  <a:srgbClr val="151E49"/>
                </a:solidFill>
                <a:latin typeface="Calibri" panose="020F0502020204030204" pitchFamily="34" charset="0"/>
                <a:ea typeface="Georgia"/>
                <a:cs typeface="Georgia"/>
                <a:sym typeface="Georgia"/>
              </a:rPr>
              <a:t>The school must develop a schoolwide plan which includes a comprehensive needs assessment of the entire s</a:t>
            </a:r>
            <a:r>
              <a:rPr lang="en-US" sz="2300" dirty="0" err="1">
                <a:solidFill>
                  <a:srgbClr val="151E49"/>
                </a:solidFill>
                <a:latin typeface="Calibri" panose="020F0502020204030204" pitchFamily="34" charset="0"/>
                <a:ea typeface="Georgia"/>
                <a:cs typeface="Georgia"/>
                <a:sym typeface="Georgia"/>
              </a:rPr>
              <a:t>ch</a:t>
            </a:r>
            <a:r>
              <a:rPr lang="en" sz="2300" dirty="0">
                <a:solidFill>
                  <a:srgbClr val="151E49"/>
                </a:solidFill>
                <a:latin typeface="Calibri" panose="020F0502020204030204" pitchFamily="34" charset="0"/>
                <a:ea typeface="Georgia"/>
                <a:cs typeface="Georgia"/>
                <a:sym typeface="Georgia"/>
              </a:rPr>
              <a:t>ool.  This plan is developed with a team of stakeholders including parents and is reviewed annually. </a:t>
            </a:r>
          </a:p>
          <a:p>
            <a:pPr lvl="0" algn="l" rtl="0">
              <a:spcBef>
                <a:spcPts val="0"/>
              </a:spcBef>
              <a:spcAft>
                <a:spcPts val="0"/>
              </a:spcAft>
            </a:pPr>
            <a:endParaRPr lang="en" sz="2300" dirty="0">
              <a:solidFill>
                <a:srgbClr val="151E49"/>
              </a:solidFill>
              <a:latin typeface="Calibri" panose="020F0502020204030204" pitchFamily="34" charset="0"/>
              <a:ea typeface="Georgia"/>
              <a:cs typeface="Georgia"/>
              <a:sym typeface="Georgia"/>
            </a:endParaRPr>
          </a:p>
          <a:p>
            <a:pPr marL="285750" lvl="0" indent="-285750" algn="l" rtl="0">
              <a:spcBef>
                <a:spcPts val="0"/>
              </a:spcBef>
              <a:spcAft>
                <a:spcPts val="0"/>
              </a:spcAft>
              <a:buFont typeface="Arial" panose="020B0604020202020204" pitchFamily="34" charset="0"/>
              <a:buChar char="•"/>
            </a:pPr>
            <a:r>
              <a:rPr lang="en" sz="2300" dirty="0">
                <a:solidFill>
                  <a:srgbClr val="151E49"/>
                </a:solidFill>
                <a:latin typeface="Calibri" panose="020F0502020204030204" pitchFamily="34" charset="0"/>
                <a:ea typeface="Georgia"/>
                <a:cs typeface="Georgia"/>
                <a:sym typeface="Georgia"/>
              </a:rPr>
              <a:t>Schools do not have to identify specific students for participation.  </a:t>
            </a:r>
          </a:p>
          <a:p>
            <a:pPr marL="0" lvl="0" indent="0" algn="l" rtl="0">
              <a:spcBef>
                <a:spcPts val="0"/>
              </a:spcBef>
              <a:spcAft>
                <a:spcPts val="0"/>
              </a:spcAft>
              <a:buNone/>
            </a:pPr>
            <a:endParaRPr sz="1800" dirty="0">
              <a:solidFill>
                <a:srgbClr val="151E49"/>
              </a:solidFill>
              <a:latin typeface="Georgia"/>
              <a:ea typeface="Georgia"/>
              <a:cs typeface="Georgia"/>
              <a:sym typeface="Georgia"/>
            </a:endParaRPr>
          </a:p>
        </p:txBody>
      </p:sp>
      <p:pic>
        <p:nvPicPr>
          <p:cNvPr id="149" name="Google Shape;149;p27" descr="580b57fcd9996e24bc43c53e.png"/>
          <p:cNvPicPr preferRelativeResize="0"/>
          <p:nvPr/>
        </p:nvPicPr>
        <p:blipFill rotWithShape="1">
          <a:blip r:embed="rId3">
            <a:alphaModFix/>
          </a:blip>
          <a:srcRect/>
          <a:stretch/>
        </p:blipFill>
        <p:spPr>
          <a:xfrm>
            <a:off x="27301" y="4650302"/>
            <a:ext cx="549000" cy="549000"/>
          </a:xfrm>
          <a:prstGeom prst="rect">
            <a:avLst/>
          </a:prstGeom>
          <a:noFill/>
          <a:ln>
            <a:noFill/>
          </a:ln>
        </p:spPr>
      </p:pic>
      <p:sp>
        <p:nvSpPr>
          <p:cNvPr id="150" name="Google Shape;150;p27"/>
          <p:cNvSpPr txBox="1"/>
          <p:nvPr/>
        </p:nvSpPr>
        <p:spPr>
          <a:xfrm>
            <a:off x="482175" y="4752150"/>
            <a:ext cx="1487100" cy="3453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Font typeface="Arial"/>
              <a:buNone/>
            </a:pPr>
            <a:r>
              <a:rPr lang="en" sz="1800" b="1" i="0" u="none" strike="noStrike" cap="none">
                <a:solidFill>
                  <a:srgbClr val="FFFFFF"/>
                </a:solidFill>
                <a:latin typeface="Arial"/>
                <a:ea typeface="Arial"/>
                <a:cs typeface="Arial"/>
                <a:sym typeface="Arial"/>
              </a:rPr>
              <a:t>@EducateIN</a:t>
            </a:r>
            <a:endParaRPr sz="1800"/>
          </a:p>
        </p:txBody>
      </p:sp>
    </p:spTree>
    <p:extLst>
      <p:ext uri="{BB962C8B-B14F-4D97-AF65-F5344CB8AC3E}">
        <p14:creationId xmlns:p14="http://schemas.microsoft.com/office/powerpoint/2010/main" val="2851755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p:nvPr/>
        </p:nvSpPr>
        <p:spPr>
          <a:xfrm>
            <a:off x="734775" y="178100"/>
            <a:ext cx="7866900" cy="925500"/>
          </a:xfrm>
          <a:prstGeom prst="rect">
            <a:avLst/>
          </a:prstGeom>
          <a:solidFill>
            <a:srgbClr val="141B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7"/>
          <p:cNvSpPr/>
          <p:nvPr/>
        </p:nvSpPr>
        <p:spPr>
          <a:xfrm>
            <a:off x="870975" y="274550"/>
            <a:ext cx="7579800" cy="732600"/>
          </a:xfrm>
          <a:prstGeom prst="rect">
            <a:avLst/>
          </a:prstGeom>
          <a:solidFill>
            <a:srgbClr val="FFFFFF"/>
          </a:solidFill>
          <a:ln w="28575" cap="flat" cmpd="sng">
            <a:solidFill>
              <a:srgbClr val="FEC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rgbClr val="141B4D"/>
                </a:solidFill>
                <a:latin typeface="Playfair Display"/>
                <a:ea typeface="Playfair Display"/>
                <a:cs typeface="Playfair Display"/>
                <a:sym typeface="Playfair Display"/>
              </a:rPr>
              <a:t>What Curriculum Does Our School Use? </a:t>
            </a:r>
            <a:endParaRPr sz="2800" b="1" dirty="0">
              <a:solidFill>
                <a:srgbClr val="141B4D"/>
              </a:solidFill>
              <a:latin typeface="Playfair Display"/>
              <a:ea typeface="Playfair Display"/>
              <a:cs typeface="Playfair Display"/>
              <a:sym typeface="Playfair Display"/>
            </a:endParaRPr>
          </a:p>
        </p:txBody>
      </p:sp>
      <p:sp>
        <p:nvSpPr>
          <p:cNvPr id="146" name="Google Shape;146;p27"/>
          <p:cNvSpPr txBox="1"/>
          <p:nvPr/>
        </p:nvSpPr>
        <p:spPr>
          <a:xfrm>
            <a:off x="6244150" y="2173025"/>
            <a:ext cx="4338600"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27"/>
          <p:cNvSpPr txBox="1"/>
          <p:nvPr/>
        </p:nvSpPr>
        <p:spPr>
          <a:xfrm>
            <a:off x="727425" y="1007150"/>
            <a:ext cx="7866900" cy="3209400"/>
          </a:xfrm>
          <a:prstGeom prst="rect">
            <a:avLst/>
          </a:prstGeom>
          <a:noFill/>
          <a:ln>
            <a:noFill/>
          </a:ln>
        </p:spPr>
        <p:txBody>
          <a:bodyPr spcFirstLastPara="1" wrap="square" lIns="91425" tIns="91425" rIns="91425" bIns="91425" anchor="t" anchorCtr="0">
            <a:noAutofit/>
          </a:bodyPr>
          <a:lstStyle/>
          <a:p>
            <a:pPr marL="457200" lvl="0" indent="-457200" algn="l" rtl="0">
              <a:spcBef>
                <a:spcPts val="0"/>
              </a:spcBef>
              <a:spcAft>
                <a:spcPts val="0"/>
              </a:spcAft>
              <a:buFont typeface="Arial" panose="020B0604020202020204" pitchFamily="34" charset="0"/>
              <a:buChar char="•"/>
            </a:pPr>
            <a:r>
              <a:rPr lang="en" sz="2400" b="1" i="1" dirty="0">
                <a:solidFill>
                  <a:srgbClr val="151E49"/>
                </a:solidFill>
                <a:latin typeface="Calibri" panose="020F0502020204030204" pitchFamily="34" charset="0"/>
                <a:ea typeface="Georgia"/>
                <a:cs typeface="Georgia"/>
                <a:sym typeface="Georgia"/>
              </a:rPr>
              <a:t>Edgenuity</a:t>
            </a:r>
            <a:r>
              <a:rPr lang="en" sz="2400" i="1" dirty="0">
                <a:solidFill>
                  <a:srgbClr val="151E49"/>
                </a:solidFill>
                <a:latin typeface="Calibri" panose="020F0502020204030204" pitchFamily="34" charset="0"/>
                <a:ea typeface="Georgia"/>
                <a:cs typeface="Georgia"/>
                <a:sym typeface="Georgia"/>
              </a:rPr>
              <a:t> (high school diploma-track)</a:t>
            </a:r>
          </a:p>
          <a:p>
            <a:pPr marL="457200" lvl="0" indent="-457200" algn="l" rtl="0">
              <a:spcBef>
                <a:spcPts val="0"/>
              </a:spcBef>
              <a:spcAft>
                <a:spcPts val="0"/>
              </a:spcAft>
              <a:buFont typeface="Arial" panose="020B0604020202020204" pitchFamily="34" charset="0"/>
              <a:buChar char="•"/>
            </a:pPr>
            <a:r>
              <a:rPr lang="en" sz="2400" b="1" i="1" dirty="0">
                <a:solidFill>
                  <a:srgbClr val="151E49"/>
                </a:solidFill>
                <a:latin typeface="Calibri" panose="020F0502020204030204" pitchFamily="34" charset="0"/>
                <a:ea typeface="Georgia"/>
                <a:cs typeface="Georgia"/>
                <a:sym typeface="Georgia"/>
              </a:rPr>
              <a:t>Life-Centered Education </a:t>
            </a:r>
            <a:r>
              <a:rPr lang="en" sz="2400" i="1" dirty="0">
                <a:solidFill>
                  <a:srgbClr val="151E49"/>
                </a:solidFill>
                <a:latin typeface="Calibri" panose="020F0502020204030204" pitchFamily="34" charset="0"/>
                <a:ea typeface="Georgia"/>
                <a:cs typeface="Georgia"/>
                <a:sym typeface="Georgia"/>
              </a:rPr>
              <a:t>(high school vocational-track)</a:t>
            </a:r>
          </a:p>
          <a:p>
            <a:pPr marL="457200" lvl="0" indent="-457200" algn="l" rtl="0">
              <a:spcBef>
                <a:spcPts val="0"/>
              </a:spcBef>
              <a:spcAft>
                <a:spcPts val="0"/>
              </a:spcAft>
              <a:buFont typeface="Arial" panose="020B0604020202020204" pitchFamily="34" charset="0"/>
              <a:buChar char="•"/>
            </a:pPr>
            <a:r>
              <a:rPr lang="en" sz="2400" b="1" i="1" dirty="0">
                <a:solidFill>
                  <a:srgbClr val="151E49"/>
                </a:solidFill>
                <a:latin typeface="Calibri" panose="020F0502020204030204" pitchFamily="34" charset="0"/>
                <a:ea typeface="Georgia"/>
                <a:cs typeface="Georgia"/>
                <a:sym typeface="Georgia"/>
              </a:rPr>
              <a:t>Unique Learning System </a:t>
            </a:r>
            <a:r>
              <a:rPr lang="en" sz="2400" i="1" dirty="0">
                <a:solidFill>
                  <a:srgbClr val="151E49"/>
                </a:solidFill>
                <a:latin typeface="Calibri" panose="020F0502020204030204" pitchFamily="34" charset="0"/>
                <a:ea typeface="Georgia"/>
                <a:cs typeface="Georgia"/>
                <a:sym typeface="Georgia"/>
              </a:rPr>
              <a:t>(life skills)</a:t>
            </a:r>
          </a:p>
          <a:p>
            <a:pPr marL="457200" lvl="0" indent="-457200" algn="l" rtl="0">
              <a:spcBef>
                <a:spcPts val="0"/>
              </a:spcBef>
              <a:spcAft>
                <a:spcPts val="0"/>
              </a:spcAft>
              <a:buFont typeface="Arial" panose="020B0604020202020204" pitchFamily="34" charset="0"/>
              <a:buChar char="•"/>
            </a:pPr>
            <a:r>
              <a:rPr lang="en" sz="2400" b="1" i="1" dirty="0">
                <a:solidFill>
                  <a:srgbClr val="151E49"/>
                </a:solidFill>
                <a:latin typeface="Calibri" panose="020F0502020204030204" pitchFamily="34" charset="0"/>
                <a:ea typeface="Georgia"/>
                <a:cs typeface="Georgia"/>
                <a:sym typeface="Georgia"/>
              </a:rPr>
              <a:t>Into Math/Into Reading </a:t>
            </a:r>
            <a:r>
              <a:rPr lang="en" sz="2400" i="1" dirty="0">
                <a:solidFill>
                  <a:srgbClr val="151E49"/>
                </a:solidFill>
                <a:latin typeface="Calibri" panose="020F0502020204030204" pitchFamily="34" charset="0"/>
                <a:ea typeface="Georgia"/>
                <a:cs typeface="Georgia"/>
                <a:sym typeface="Georgia"/>
              </a:rPr>
              <a:t>(elementary/middle school)</a:t>
            </a:r>
          </a:p>
          <a:p>
            <a:pPr marL="457200" lvl="0" indent="-457200" algn="l" rtl="0">
              <a:spcBef>
                <a:spcPts val="0"/>
              </a:spcBef>
              <a:spcAft>
                <a:spcPts val="0"/>
              </a:spcAft>
              <a:buFont typeface="Arial" panose="020B0604020202020204" pitchFamily="34" charset="0"/>
              <a:buChar char="•"/>
            </a:pPr>
            <a:r>
              <a:rPr lang="en" sz="2400" b="1" i="1" dirty="0">
                <a:solidFill>
                  <a:srgbClr val="151E49"/>
                </a:solidFill>
                <a:latin typeface="Calibri" panose="020F0502020204030204" pitchFamily="34" charset="0"/>
                <a:ea typeface="Georgia"/>
                <a:cs typeface="Georgia"/>
                <a:sym typeface="Georgia"/>
              </a:rPr>
              <a:t>Moby Max </a:t>
            </a:r>
            <a:r>
              <a:rPr lang="en" sz="2400" i="1" dirty="0">
                <a:solidFill>
                  <a:srgbClr val="151E49"/>
                </a:solidFill>
                <a:latin typeface="Calibri" panose="020F0502020204030204" pitchFamily="34" charset="0"/>
                <a:ea typeface="Georgia"/>
                <a:cs typeface="Georgia"/>
                <a:sym typeface="Georgia"/>
              </a:rPr>
              <a:t>(elementary)</a:t>
            </a:r>
          </a:p>
          <a:p>
            <a:pPr marL="457200" lvl="0" indent="-457200" algn="l" rtl="0">
              <a:spcBef>
                <a:spcPts val="0"/>
              </a:spcBef>
              <a:spcAft>
                <a:spcPts val="0"/>
              </a:spcAft>
              <a:buFont typeface="Arial" panose="020B0604020202020204" pitchFamily="34" charset="0"/>
              <a:buChar char="•"/>
            </a:pPr>
            <a:r>
              <a:rPr lang="en" sz="2400" b="1" i="1" dirty="0">
                <a:solidFill>
                  <a:srgbClr val="151E49"/>
                </a:solidFill>
                <a:latin typeface="Calibri" panose="020F0502020204030204" pitchFamily="34" charset="0"/>
                <a:ea typeface="Georgia"/>
                <a:cs typeface="Georgia"/>
                <a:sym typeface="Georgia"/>
              </a:rPr>
              <a:t>Learning A-Z </a:t>
            </a:r>
            <a:r>
              <a:rPr lang="en" sz="2400" i="1" dirty="0">
                <a:solidFill>
                  <a:srgbClr val="151E49"/>
                </a:solidFill>
                <a:latin typeface="Calibri" panose="020F0502020204030204" pitchFamily="34" charset="0"/>
                <a:ea typeface="Georgia"/>
                <a:cs typeface="Georgia"/>
                <a:sym typeface="Georgia"/>
              </a:rPr>
              <a:t>(elementary)</a:t>
            </a:r>
          </a:p>
          <a:p>
            <a:pPr marL="457200" lvl="0" indent="-457200" algn="l" rtl="0">
              <a:spcBef>
                <a:spcPts val="0"/>
              </a:spcBef>
              <a:spcAft>
                <a:spcPts val="0"/>
              </a:spcAft>
              <a:buFont typeface="Arial" panose="020B0604020202020204" pitchFamily="34" charset="0"/>
              <a:buChar char="•"/>
            </a:pPr>
            <a:r>
              <a:rPr lang="en" sz="2400" b="1" i="1" dirty="0">
                <a:solidFill>
                  <a:srgbClr val="151E49"/>
                </a:solidFill>
                <a:latin typeface="Calibri" panose="020F0502020204030204" pitchFamily="34" charset="0"/>
                <a:ea typeface="Georgia"/>
                <a:cs typeface="Georgia"/>
                <a:sym typeface="Georgia"/>
              </a:rPr>
              <a:t>Google classroom </a:t>
            </a:r>
            <a:r>
              <a:rPr lang="en" sz="2400" i="1" dirty="0">
                <a:solidFill>
                  <a:srgbClr val="151E49"/>
                </a:solidFill>
                <a:latin typeface="Calibri" panose="020F0502020204030204" pitchFamily="34" charset="0"/>
                <a:ea typeface="Georgia"/>
                <a:cs typeface="Georgia"/>
                <a:sym typeface="Georgia"/>
              </a:rPr>
              <a:t>(various curriculum for all levels)</a:t>
            </a:r>
          </a:p>
          <a:p>
            <a:pPr marL="457200" lvl="0" indent="-457200" algn="l" rtl="0">
              <a:spcBef>
                <a:spcPts val="0"/>
              </a:spcBef>
              <a:spcAft>
                <a:spcPts val="0"/>
              </a:spcAft>
              <a:buFont typeface="Arial" panose="020B0604020202020204" pitchFamily="34" charset="0"/>
              <a:buChar char="•"/>
            </a:pPr>
            <a:r>
              <a:rPr lang="en" sz="2400" b="1" i="1" dirty="0">
                <a:solidFill>
                  <a:srgbClr val="151E49"/>
                </a:solidFill>
                <a:latin typeface="Calibri" panose="020F0502020204030204" pitchFamily="34" charset="0"/>
                <a:ea typeface="Georgia"/>
                <a:cs typeface="Georgia"/>
                <a:sym typeface="Georgia"/>
              </a:rPr>
              <a:t>Community-Based Instruction </a:t>
            </a:r>
            <a:r>
              <a:rPr lang="en" sz="2400" i="1" dirty="0">
                <a:solidFill>
                  <a:srgbClr val="151E49"/>
                </a:solidFill>
                <a:latin typeface="Calibri" panose="020F0502020204030204" pitchFamily="34" charset="0"/>
                <a:ea typeface="Georgia"/>
                <a:cs typeface="Georgia"/>
                <a:sym typeface="Georgia"/>
              </a:rPr>
              <a:t>(CBI)</a:t>
            </a:r>
          </a:p>
          <a:p>
            <a:pPr marL="457200" lvl="0" indent="-457200" algn="l" rtl="0">
              <a:spcBef>
                <a:spcPts val="0"/>
              </a:spcBef>
              <a:spcAft>
                <a:spcPts val="0"/>
              </a:spcAft>
              <a:buFont typeface="Arial" panose="020B0604020202020204" pitchFamily="34" charset="0"/>
              <a:buChar char="•"/>
            </a:pPr>
            <a:r>
              <a:rPr lang="en" sz="2400" b="1" i="1" dirty="0">
                <a:solidFill>
                  <a:srgbClr val="151E49"/>
                </a:solidFill>
                <a:latin typeface="Calibri" panose="020F0502020204030204" pitchFamily="34" charset="0"/>
                <a:ea typeface="Georgia"/>
                <a:cs typeface="Georgia"/>
                <a:sym typeface="Georgia"/>
              </a:rPr>
              <a:t>Makerspace and STEM Lab </a:t>
            </a:r>
            <a:r>
              <a:rPr lang="en" sz="2400" i="1" dirty="0">
                <a:solidFill>
                  <a:srgbClr val="151E49"/>
                </a:solidFill>
                <a:latin typeface="Calibri" panose="020F0502020204030204" pitchFamily="34" charset="0"/>
                <a:ea typeface="Georgia"/>
                <a:cs typeface="Georgia"/>
                <a:sym typeface="Georgia"/>
              </a:rPr>
              <a:t>(STEM for all levels)</a:t>
            </a:r>
          </a:p>
          <a:p>
            <a:pPr marL="457200" lvl="0" indent="-457200" algn="l" rtl="0">
              <a:spcBef>
                <a:spcPts val="0"/>
              </a:spcBef>
              <a:spcAft>
                <a:spcPts val="0"/>
              </a:spcAft>
              <a:buFont typeface="Arial" panose="020B0604020202020204" pitchFamily="34" charset="0"/>
              <a:buChar char="•"/>
            </a:pPr>
            <a:r>
              <a:rPr lang="en" sz="2400" b="1" i="1" dirty="0">
                <a:solidFill>
                  <a:srgbClr val="151E49"/>
                </a:solidFill>
                <a:latin typeface="Calibri" panose="020F0502020204030204" pitchFamily="34" charset="0"/>
                <a:ea typeface="Georgia"/>
                <a:cs typeface="Georgia"/>
                <a:sym typeface="Georgia"/>
              </a:rPr>
              <a:t>Onsite Job Skills</a:t>
            </a:r>
          </a:p>
          <a:p>
            <a:pPr lvl="0" algn="l" rtl="0">
              <a:spcBef>
                <a:spcPts val="0"/>
              </a:spcBef>
              <a:spcAft>
                <a:spcPts val="0"/>
              </a:spcAft>
            </a:pPr>
            <a:endParaRPr lang="en" sz="2400" i="1" dirty="0">
              <a:solidFill>
                <a:srgbClr val="151E49"/>
              </a:solidFill>
              <a:latin typeface="Calibri" panose="020F0502020204030204" pitchFamily="34" charset="0"/>
              <a:ea typeface="Georgia"/>
              <a:cs typeface="Georgia"/>
              <a:sym typeface="Georgia"/>
            </a:endParaRPr>
          </a:p>
        </p:txBody>
      </p:sp>
      <p:pic>
        <p:nvPicPr>
          <p:cNvPr id="149" name="Google Shape;149;p27" descr="580b57fcd9996e24bc43c53e.png"/>
          <p:cNvPicPr preferRelativeResize="0"/>
          <p:nvPr/>
        </p:nvPicPr>
        <p:blipFill rotWithShape="1">
          <a:blip r:embed="rId3">
            <a:alphaModFix/>
          </a:blip>
          <a:srcRect/>
          <a:stretch/>
        </p:blipFill>
        <p:spPr>
          <a:xfrm>
            <a:off x="27301" y="4650302"/>
            <a:ext cx="549000" cy="549000"/>
          </a:xfrm>
          <a:prstGeom prst="rect">
            <a:avLst/>
          </a:prstGeom>
          <a:noFill/>
          <a:ln>
            <a:noFill/>
          </a:ln>
        </p:spPr>
      </p:pic>
      <p:sp>
        <p:nvSpPr>
          <p:cNvPr id="150" name="Google Shape;150;p27"/>
          <p:cNvSpPr txBox="1"/>
          <p:nvPr/>
        </p:nvSpPr>
        <p:spPr>
          <a:xfrm>
            <a:off x="482175" y="4752150"/>
            <a:ext cx="1487100" cy="3453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Font typeface="Arial"/>
              <a:buNone/>
            </a:pPr>
            <a:r>
              <a:rPr lang="en" sz="1800" b="1" i="0" u="none" strike="noStrike" cap="none">
                <a:solidFill>
                  <a:srgbClr val="FFFFFF"/>
                </a:solidFill>
                <a:latin typeface="Arial"/>
                <a:ea typeface="Arial"/>
                <a:cs typeface="Arial"/>
                <a:sym typeface="Arial"/>
              </a:rPr>
              <a:t>@EducateIN</a:t>
            </a:r>
            <a:endParaRPr sz="1800"/>
          </a:p>
        </p:txBody>
      </p:sp>
    </p:spTree>
    <p:extLst>
      <p:ext uri="{BB962C8B-B14F-4D97-AF65-F5344CB8AC3E}">
        <p14:creationId xmlns:p14="http://schemas.microsoft.com/office/powerpoint/2010/main" val="2194214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p:nvPr/>
        </p:nvSpPr>
        <p:spPr>
          <a:xfrm>
            <a:off x="734775" y="178100"/>
            <a:ext cx="7866900" cy="925500"/>
          </a:xfrm>
          <a:prstGeom prst="rect">
            <a:avLst/>
          </a:prstGeom>
          <a:solidFill>
            <a:srgbClr val="141B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7"/>
          <p:cNvSpPr/>
          <p:nvPr/>
        </p:nvSpPr>
        <p:spPr>
          <a:xfrm>
            <a:off x="870975" y="274550"/>
            <a:ext cx="7579800" cy="732600"/>
          </a:xfrm>
          <a:prstGeom prst="rect">
            <a:avLst/>
          </a:prstGeom>
          <a:solidFill>
            <a:srgbClr val="FFFFFF"/>
          </a:solidFill>
          <a:ln w="28575" cap="flat" cmpd="sng">
            <a:solidFill>
              <a:srgbClr val="FEC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dirty="0">
                <a:solidFill>
                  <a:srgbClr val="141B4D"/>
                </a:solidFill>
                <a:latin typeface="Playfair Display"/>
                <a:ea typeface="Playfair Display"/>
                <a:cs typeface="Playfair Display"/>
                <a:sym typeface="Playfair Display"/>
              </a:rPr>
              <a:t>What Additional Resources Can I Use With My Child? </a:t>
            </a:r>
            <a:endParaRPr sz="2200" b="1" dirty="0">
              <a:solidFill>
                <a:srgbClr val="141B4D"/>
              </a:solidFill>
              <a:latin typeface="Playfair Display"/>
              <a:ea typeface="Playfair Display"/>
              <a:cs typeface="Playfair Display"/>
              <a:sym typeface="Playfair Display"/>
            </a:endParaRPr>
          </a:p>
        </p:txBody>
      </p:sp>
      <p:sp>
        <p:nvSpPr>
          <p:cNvPr id="146" name="Google Shape;146;p27"/>
          <p:cNvSpPr txBox="1"/>
          <p:nvPr/>
        </p:nvSpPr>
        <p:spPr>
          <a:xfrm>
            <a:off x="6244150" y="2173025"/>
            <a:ext cx="4338600"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27"/>
          <p:cNvSpPr txBox="1"/>
          <p:nvPr/>
        </p:nvSpPr>
        <p:spPr>
          <a:xfrm>
            <a:off x="734775" y="1319295"/>
            <a:ext cx="7866900" cy="3209400"/>
          </a:xfrm>
          <a:prstGeom prst="rect">
            <a:avLst/>
          </a:prstGeom>
          <a:noFill/>
          <a:ln>
            <a:noFill/>
          </a:ln>
        </p:spPr>
        <p:txBody>
          <a:bodyPr spcFirstLastPara="1" wrap="square" lIns="91425" tIns="91425" rIns="91425" bIns="91425" anchor="t" anchorCtr="0">
            <a:noAutofit/>
          </a:bodyPr>
          <a:lstStyle/>
          <a:p>
            <a:pPr marL="457200" lvl="0" indent="-457200" algn="l" rtl="0">
              <a:spcBef>
                <a:spcPts val="0"/>
              </a:spcBef>
              <a:spcAft>
                <a:spcPts val="0"/>
              </a:spcAft>
              <a:buFont typeface="Arial" panose="020B0604020202020204" pitchFamily="34" charset="0"/>
              <a:buChar char="•"/>
            </a:pPr>
            <a:endParaRPr lang="en" sz="2400" i="1" dirty="0">
              <a:solidFill>
                <a:srgbClr val="151E49"/>
              </a:solidFill>
              <a:latin typeface="Calibri" panose="020F0502020204030204" pitchFamily="34" charset="0"/>
              <a:ea typeface="Georgia"/>
              <a:cs typeface="Georgia"/>
              <a:sym typeface="Georgia"/>
            </a:endParaRPr>
          </a:p>
          <a:p>
            <a:pPr lvl="0" algn="l" rtl="0">
              <a:spcBef>
                <a:spcPts val="0"/>
              </a:spcBef>
              <a:spcAft>
                <a:spcPts val="0"/>
              </a:spcAft>
            </a:pPr>
            <a:endParaRPr sz="2400" i="1" dirty="0">
              <a:solidFill>
                <a:srgbClr val="151E49"/>
              </a:solidFill>
              <a:latin typeface="Calibri" panose="020F0502020204030204" pitchFamily="34" charset="0"/>
              <a:ea typeface="Georgia"/>
              <a:cs typeface="Georgia"/>
              <a:sym typeface="Georgia"/>
            </a:endParaRPr>
          </a:p>
        </p:txBody>
      </p:sp>
      <p:pic>
        <p:nvPicPr>
          <p:cNvPr id="149" name="Google Shape;149;p27" descr="580b57fcd9996e24bc43c53e.png"/>
          <p:cNvPicPr preferRelativeResize="0"/>
          <p:nvPr/>
        </p:nvPicPr>
        <p:blipFill rotWithShape="1">
          <a:blip r:embed="rId3">
            <a:alphaModFix/>
          </a:blip>
          <a:srcRect/>
          <a:stretch/>
        </p:blipFill>
        <p:spPr>
          <a:xfrm>
            <a:off x="27301" y="4650302"/>
            <a:ext cx="549000" cy="549000"/>
          </a:xfrm>
          <a:prstGeom prst="rect">
            <a:avLst/>
          </a:prstGeom>
          <a:noFill/>
          <a:ln>
            <a:noFill/>
          </a:ln>
        </p:spPr>
      </p:pic>
      <p:sp>
        <p:nvSpPr>
          <p:cNvPr id="150" name="Google Shape;150;p27"/>
          <p:cNvSpPr txBox="1"/>
          <p:nvPr/>
        </p:nvSpPr>
        <p:spPr>
          <a:xfrm>
            <a:off x="482175" y="4752150"/>
            <a:ext cx="1487100" cy="3453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Font typeface="Arial"/>
              <a:buNone/>
            </a:pPr>
            <a:r>
              <a:rPr lang="en" sz="1800" b="1" i="0" u="none" strike="noStrike" cap="none">
                <a:solidFill>
                  <a:srgbClr val="FFFFFF"/>
                </a:solidFill>
                <a:latin typeface="Arial"/>
                <a:ea typeface="Arial"/>
                <a:cs typeface="Arial"/>
                <a:sym typeface="Arial"/>
              </a:rPr>
              <a:t>@EducateIN</a:t>
            </a:r>
            <a:endParaRPr sz="1800"/>
          </a:p>
        </p:txBody>
      </p:sp>
      <p:graphicFrame>
        <p:nvGraphicFramePr>
          <p:cNvPr id="2" name="Table 1"/>
          <p:cNvGraphicFramePr>
            <a:graphicFrameLocks noGrp="1"/>
          </p:cNvGraphicFramePr>
          <p:nvPr/>
        </p:nvGraphicFramePr>
        <p:xfrm>
          <a:off x="2307900" y="1362753"/>
          <a:ext cx="4528200" cy="3340784"/>
        </p:xfrm>
        <a:graphic>
          <a:graphicData uri="http://schemas.openxmlformats.org/drawingml/2006/table">
            <a:tbl>
              <a:tblPr firstRow="1" bandRow="1">
                <a:tableStyleId>{5C22544A-7EE6-4342-B048-85BDC9FD1C3A}</a:tableStyleId>
              </a:tblPr>
              <a:tblGrid>
                <a:gridCol w="754700">
                  <a:extLst>
                    <a:ext uri="{9D8B030D-6E8A-4147-A177-3AD203B41FA5}">
                      <a16:colId xmlns:a16="http://schemas.microsoft.com/office/drawing/2014/main" val="20000"/>
                    </a:ext>
                  </a:extLst>
                </a:gridCol>
                <a:gridCol w="754700">
                  <a:extLst>
                    <a:ext uri="{9D8B030D-6E8A-4147-A177-3AD203B41FA5}">
                      <a16:colId xmlns:a16="http://schemas.microsoft.com/office/drawing/2014/main" val="20001"/>
                    </a:ext>
                  </a:extLst>
                </a:gridCol>
                <a:gridCol w="754700">
                  <a:extLst>
                    <a:ext uri="{9D8B030D-6E8A-4147-A177-3AD203B41FA5}">
                      <a16:colId xmlns:a16="http://schemas.microsoft.com/office/drawing/2014/main" val="20002"/>
                    </a:ext>
                  </a:extLst>
                </a:gridCol>
                <a:gridCol w="754700">
                  <a:extLst>
                    <a:ext uri="{9D8B030D-6E8A-4147-A177-3AD203B41FA5}">
                      <a16:colId xmlns:a16="http://schemas.microsoft.com/office/drawing/2014/main" val="20003"/>
                    </a:ext>
                  </a:extLst>
                </a:gridCol>
                <a:gridCol w="754700">
                  <a:extLst>
                    <a:ext uri="{9D8B030D-6E8A-4147-A177-3AD203B41FA5}">
                      <a16:colId xmlns:a16="http://schemas.microsoft.com/office/drawing/2014/main" val="20004"/>
                    </a:ext>
                  </a:extLst>
                </a:gridCol>
                <a:gridCol w="754700">
                  <a:extLst>
                    <a:ext uri="{9D8B030D-6E8A-4147-A177-3AD203B41FA5}">
                      <a16:colId xmlns:a16="http://schemas.microsoft.com/office/drawing/2014/main" val="20005"/>
                    </a:ext>
                  </a:extLst>
                </a:gridCol>
              </a:tblGrid>
              <a:tr h="603946">
                <a:tc gridSpan="2">
                  <a:txBody>
                    <a:bodyPr/>
                    <a:lstStyle/>
                    <a:p>
                      <a:pPr marL="0" marR="0" algn="ctr">
                        <a:lnSpc>
                          <a:spcPct val="107000"/>
                        </a:lnSpc>
                        <a:spcBef>
                          <a:spcPts val="0"/>
                        </a:spcBef>
                        <a:spcAft>
                          <a:spcPts val="0"/>
                        </a:spcAft>
                      </a:pPr>
                      <a:r>
                        <a:rPr lang="en-US" sz="900">
                          <a:effectLst/>
                        </a:rPr>
                        <a:t>Multi-Subject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0303" marR="80303" marT="40152" marB="40152"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100">
                          <a:effectLst/>
                        </a:rPr>
                        <a:t>Language Arts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0303" marR="80303" marT="40152" marB="40152"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100">
                          <a:effectLst/>
                        </a:rPr>
                        <a:t>STEM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0303" marR="80303" marT="40152" marB="40152" anchor="ctr"/>
                </a:tc>
                <a:tc hMerge="1">
                  <a:txBody>
                    <a:bodyPr/>
                    <a:lstStyle/>
                    <a:p>
                      <a:endParaRPr lang="en-US"/>
                    </a:p>
                  </a:txBody>
                  <a:tcPr/>
                </a:tc>
                <a:extLst>
                  <a:ext uri="{0D108BD9-81ED-4DB2-BD59-A6C34878D82A}">
                    <a16:rowId xmlns:a16="http://schemas.microsoft.com/office/drawing/2014/main" val="10000"/>
                  </a:ext>
                </a:extLst>
              </a:tr>
              <a:tr h="1027210">
                <a:tc gridSpan="2">
                  <a:txBody>
                    <a:bodyPr/>
                    <a:lstStyle/>
                    <a:p>
                      <a:pPr marL="0" marR="0" algn="l">
                        <a:lnSpc>
                          <a:spcPct val="107000"/>
                        </a:lnSpc>
                        <a:spcBef>
                          <a:spcPts val="0"/>
                        </a:spcBef>
                        <a:spcAft>
                          <a:spcPts val="0"/>
                        </a:spcAft>
                      </a:pPr>
                      <a:r>
                        <a:rPr lang="en-US" sz="900" u="sng">
                          <a:effectLst/>
                          <a:hlinkClick r:id="rId4"/>
                        </a:rPr>
                        <a:t>ABC Mouse</a:t>
                      </a:r>
                      <a:r>
                        <a:rPr lang="en-US" sz="900" u="sng">
                          <a:effectLst/>
                        </a:rPr>
                        <a:t> $</a:t>
                      </a:r>
                      <a:endParaRPr lang="en-US" sz="1000">
                        <a:effectLst/>
                      </a:endParaRPr>
                    </a:p>
                    <a:p>
                      <a:pPr marL="0" marR="0" algn="l">
                        <a:lnSpc>
                          <a:spcPct val="107000"/>
                        </a:lnSpc>
                        <a:spcBef>
                          <a:spcPts val="0"/>
                        </a:spcBef>
                        <a:spcAft>
                          <a:spcPts val="0"/>
                        </a:spcAft>
                      </a:pPr>
                      <a:r>
                        <a:rPr lang="en-US" sz="900" u="sng">
                          <a:effectLst/>
                          <a:hlinkClick r:id="rId5"/>
                        </a:rPr>
                        <a:t>Arcademic Skill Builders</a:t>
                      </a:r>
                      <a:endParaRPr lang="en-US" sz="1000">
                        <a:effectLst/>
                      </a:endParaRPr>
                    </a:p>
                    <a:p>
                      <a:pPr marL="0" marR="0" algn="l">
                        <a:lnSpc>
                          <a:spcPct val="107000"/>
                        </a:lnSpc>
                        <a:spcBef>
                          <a:spcPts val="0"/>
                        </a:spcBef>
                        <a:spcAft>
                          <a:spcPts val="0"/>
                        </a:spcAft>
                      </a:pPr>
                      <a:r>
                        <a:rPr lang="en-US" sz="900" u="sng">
                          <a:effectLst/>
                          <a:hlinkClick r:id="rId6"/>
                        </a:rPr>
                        <a:t>GCF Learn Free</a:t>
                      </a:r>
                      <a:endParaRPr lang="en-US" sz="1000">
                        <a:effectLst/>
                      </a:endParaRPr>
                    </a:p>
                    <a:p>
                      <a:pPr marL="0" marR="0" algn="l">
                        <a:lnSpc>
                          <a:spcPct val="107000"/>
                        </a:lnSpc>
                        <a:spcBef>
                          <a:spcPts val="0"/>
                        </a:spcBef>
                        <a:spcAft>
                          <a:spcPts val="0"/>
                        </a:spcAft>
                      </a:pPr>
                      <a:r>
                        <a:rPr lang="en-US" sz="900" u="sng">
                          <a:effectLst/>
                          <a:hlinkClick r:id="rId7"/>
                        </a:rPr>
                        <a:t>Khan Academy</a:t>
                      </a:r>
                      <a:endParaRPr lang="en-US" sz="1000">
                        <a:effectLst/>
                      </a:endParaRPr>
                    </a:p>
                    <a:p>
                      <a:pPr marL="0" marR="0" algn="l">
                        <a:lnSpc>
                          <a:spcPct val="107000"/>
                        </a:lnSpc>
                        <a:spcBef>
                          <a:spcPts val="0"/>
                        </a:spcBef>
                        <a:spcAft>
                          <a:spcPts val="0"/>
                        </a:spcAft>
                      </a:pPr>
                      <a:r>
                        <a:rPr lang="en-US" sz="900" u="sng">
                          <a:effectLst/>
                          <a:hlinkClick r:id="rId8"/>
                        </a:rPr>
                        <a:t>Kids Listen</a:t>
                      </a:r>
                      <a:r>
                        <a:rPr lang="en-US" sz="900" u="sng">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0303" marR="80303" marT="40152" marB="40152"/>
                </a:tc>
                <a:tc hMerge="1">
                  <a:txBody>
                    <a:bodyPr/>
                    <a:lstStyle/>
                    <a:p>
                      <a:endParaRPr lang="en-US"/>
                    </a:p>
                  </a:txBody>
                  <a:tcPr/>
                </a:tc>
                <a:tc gridSpan="2">
                  <a:txBody>
                    <a:bodyPr/>
                    <a:lstStyle/>
                    <a:p>
                      <a:pPr marL="0" marR="0" algn="ctr">
                        <a:lnSpc>
                          <a:spcPct val="107000"/>
                        </a:lnSpc>
                        <a:spcBef>
                          <a:spcPts val="0"/>
                        </a:spcBef>
                        <a:spcAft>
                          <a:spcPts val="0"/>
                        </a:spcAft>
                      </a:pPr>
                      <a:r>
                        <a:rPr lang="en-US" sz="900" u="sng">
                          <a:effectLst/>
                          <a:hlinkClick r:id="rId9"/>
                        </a:rPr>
                        <a:t>Bob Books</a:t>
                      </a:r>
                      <a:r>
                        <a:rPr lang="en-US" sz="900" u="sng">
                          <a:effectLst/>
                        </a:rPr>
                        <a:t> $</a:t>
                      </a:r>
                      <a:endParaRPr lang="en-US" sz="1000">
                        <a:effectLst/>
                      </a:endParaRPr>
                    </a:p>
                    <a:p>
                      <a:pPr marL="0" marR="0" algn="ctr">
                        <a:lnSpc>
                          <a:spcPct val="107000"/>
                        </a:lnSpc>
                        <a:spcBef>
                          <a:spcPts val="0"/>
                        </a:spcBef>
                        <a:spcAft>
                          <a:spcPts val="0"/>
                        </a:spcAft>
                      </a:pPr>
                      <a:r>
                        <a:rPr lang="en-US" sz="900" u="sng">
                          <a:effectLst/>
                          <a:hlinkClick r:id="rId10"/>
                        </a:rPr>
                        <a:t>BrainPOP</a:t>
                      </a:r>
                      <a:r>
                        <a:rPr lang="en-US" sz="900" u="sng">
                          <a:effectLst/>
                        </a:rPr>
                        <a:t> $</a:t>
                      </a:r>
                      <a:endParaRPr lang="en-US" sz="1000">
                        <a:effectLst/>
                      </a:endParaRPr>
                    </a:p>
                    <a:p>
                      <a:pPr marL="0" marR="0" algn="ctr">
                        <a:lnSpc>
                          <a:spcPct val="107000"/>
                        </a:lnSpc>
                        <a:spcBef>
                          <a:spcPts val="0"/>
                        </a:spcBef>
                        <a:spcAft>
                          <a:spcPts val="0"/>
                        </a:spcAft>
                      </a:pPr>
                      <a:r>
                        <a:rPr lang="en-US" sz="900" u="sng">
                          <a:effectLst/>
                          <a:hlinkClick r:id="rId11"/>
                        </a:rPr>
                        <a:t>Homer</a:t>
                      </a:r>
                      <a:r>
                        <a:rPr lang="en-US" sz="900" u="sng">
                          <a:effectLst/>
                        </a:rPr>
                        <a:t> $</a:t>
                      </a:r>
                      <a:endParaRPr lang="en-US" sz="1000">
                        <a:effectLst/>
                      </a:endParaRPr>
                    </a:p>
                    <a:p>
                      <a:pPr marL="0" marR="0" algn="ctr">
                        <a:lnSpc>
                          <a:spcPct val="107000"/>
                        </a:lnSpc>
                        <a:spcBef>
                          <a:spcPts val="0"/>
                        </a:spcBef>
                        <a:spcAft>
                          <a:spcPts val="0"/>
                        </a:spcAft>
                      </a:pPr>
                      <a:r>
                        <a:rPr lang="en-US" sz="900" u="sng">
                          <a:effectLst/>
                          <a:hlinkClick r:id="rId12"/>
                        </a:rPr>
                        <a:t>MadLibs</a:t>
                      </a:r>
                      <a:endParaRPr lang="en-US" sz="1000">
                        <a:effectLst/>
                      </a:endParaRPr>
                    </a:p>
                    <a:p>
                      <a:pPr marL="0" marR="0" algn="ctr">
                        <a:lnSpc>
                          <a:spcPct val="107000"/>
                        </a:lnSpc>
                        <a:spcBef>
                          <a:spcPts val="0"/>
                        </a:spcBef>
                        <a:spcAft>
                          <a:spcPts val="0"/>
                        </a:spcAft>
                      </a:pPr>
                      <a:r>
                        <a:rPr lang="en-US" sz="900" u="sng">
                          <a:effectLst/>
                          <a:hlinkClick r:id="rId13"/>
                        </a:rPr>
                        <a:t>Scribblenauts</a:t>
                      </a:r>
                      <a:r>
                        <a:rPr lang="en-US" sz="900" u="sng">
                          <a:effectLst/>
                        </a:rPr>
                        <a:t> $</a:t>
                      </a:r>
                      <a:endParaRPr lang="en-US" sz="1000">
                        <a:effectLst/>
                      </a:endParaRPr>
                    </a:p>
                    <a:p>
                      <a:pPr marL="0" marR="0" algn="ctr">
                        <a:lnSpc>
                          <a:spcPct val="107000"/>
                        </a:lnSpc>
                        <a:spcBef>
                          <a:spcPts val="0"/>
                        </a:spcBef>
                        <a:spcAft>
                          <a:spcPts val="0"/>
                        </a:spcAft>
                      </a:pPr>
                      <a:r>
                        <a:rPr lang="en-US" sz="900" u="sng">
                          <a:effectLst/>
                          <a:hlinkClick r:id="rId14"/>
                        </a:rPr>
                        <a:t>Speakaboos</a:t>
                      </a:r>
                      <a:r>
                        <a:rPr lang="en-US" sz="900" u="sng">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0303" marR="80303" marT="40152" marB="40152"/>
                </a:tc>
                <a:tc hMerge="1">
                  <a:txBody>
                    <a:bodyPr/>
                    <a:lstStyle/>
                    <a:p>
                      <a:endParaRPr lang="en-US"/>
                    </a:p>
                  </a:txBody>
                  <a:tcPr/>
                </a:tc>
                <a:tc gridSpan="2">
                  <a:txBody>
                    <a:bodyPr/>
                    <a:lstStyle/>
                    <a:p>
                      <a:pPr marL="0" marR="0" algn="l">
                        <a:lnSpc>
                          <a:spcPct val="107000"/>
                        </a:lnSpc>
                        <a:spcBef>
                          <a:spcPts val="0"/>
                        </a:spcBef>
                        <a:spcAft>
                          <a:spcPts val="0"/>
                        </a:spcAft>
                      </a:pPr>
                      <a:r>
                        <a:rPr lang="en-US" sz="900" u="sng">
                          <a:effectLst/>
                          <a:hlinkClick r:id="rId15"/>
                        </a:rPr>
                        <a:t>Code Spark</a:t>
                      </a:r>
                      <a:r>
                        <a:rPr lang="en-US" sz="900" u="sng">
                          <a:effectLst/>
                        </a:rPr>
                        <a:t>  $</a:t>
                      </a:r>
                      <a:endParaRPr lang="en-US" sz="1000">
                        <a:effectLst/>
                      </a:endParaRPr>
                    </a:p>
                    <a:p>
                      <a:pPr marL="0" marR="0" algn="l">
                        <a:lnSpc>
                          <a:spcPct val="107000"/>
                        </a:lnSpc>
                        <a:spcBef>
                          <a:spcPts val="0"/>
                        </a:spcBef>
                        <a:spcAft>
                          <a:spcPts val="0"/>
                        </a:spcAft>
                      </a:pPr>
                      <a:r>
                        <a:rPr lang="en-US" sz="900" u="sng">
                          <a:effectLst/>
                          <a:hlinkClick r:id="rId16"/>
                        </a:rPr>
                        <a:t>Dragon Box Math</a:t>
                      </a:r>
                      <a:r>
                        <a:rPr lang="en-US" sz="900" u="sng">
                          <a:effectLst/>
                        </a:rPr>
                        <a:t> $</a:t>
                      </a:r>
                      <a:endParaRPr lang="en-US" sz="1000">
                        <a:effectLst/>
                      </a:endParaRPr>
                    </a:p>
                    <a:p>
                      <a:pPr marL="0" marR="0" algn="l">
                        <a:lnSpc>
                          <a:spcPct val="107000"/>
                        </a:lnSpc>
                        <a:spcBef>
                          <a:spcPts val="0"/>
                        </a:spcBef>
                        <a:spcAft>
                          <a:spcPts val="0"/>
                        </a:spcAft>
                      </a:pPr>
                      <a:r>
                        <a:rPr lang="en-US" sz="900" u="sng">
                          <a:effectLst/>
                          <a:hlinkClick r:id="rId17"/>
                        </a:rPr>
                        <a:t>Marco Polo World School</a:t>
                      </a:r>
                      <a:r>
                        <a:rPr lang="en-US" sz="900" u="sng">
                          <a:effectLst/>
                        </a:rPr>
                        <a:t> $</a:t>
                      </a:r>
                      <a:endParaRPr lang="en-US" sz="1000">
                        <a:effectLst/>
                      </a:endParaRPr>
                    </a:p>
                    <a:p>
                      <a:pPr marL="0" marR="0" algn="l">
                        <a:lnSpc>
                          <a:spcPct val="107000"/>
                        </a:lnSpc>
                        <a:spcBef>
                          <a:spcPts val="0"/>
                        </a:spcBef>
                        <a:spcAft>
                          <a:spcPts val="0"/>
                        </a:spcAft>
                      </a:pPr>
                      <a:r>
                        <a:rPr lang="en-US" sz="900" u="sng">
                          <a:effectLst/>
                          <a:hlinkClick r:id="rId18"/>
                        </a:rPr>
                        <a:t>Math Tango</a:t>
                      </a:r>
                      <a:endParaRPr lang="en-US" sz="1000">
                        <a:effectLst/>
                      </a:endParaRPr>
                    </a:p>
                    <a:p>
                      <a:pPr marL="0" marR="0" algn="l">
                        <a:lnSpc>
                          <a:spcPct val="107000"/>
                        </a:lnSpc>
                        <a:spcBef>
                          <a:spcPts val="0"/>
                        </a:spcBef>
                        <a:spcAft>
                          <a:spcPts val="0"/>
                        </a:spcAft>
                      </a:pPr>
                      <a:r>
                        <a:rPr lang="en-US" sz="900" u="sng">
                          <a:effectLst/>
                          <a:hlinkClick r:id="rId19"/>
                        </a:rPr>
                        <a:t>Splash Math</a:t>
                      </a:r>
                      <a:r>
                        <a:rPr lang="en-US" sz="900" u="sng">
                          <a:effectLst/>
                        </a:rPr>
                        <a:t> $</a:t>
                      </a:r>
                      <a:endParaRPr lang="en-US" sz="1000">
                        <a:effectLst/>
                      </a:endParaRPr>
                    </a:p>
                    <a:p>
                      <a:pPr marL="0" marR="0" algn="l">
                        <a:lnSpc>
                          <a:spcPct val="107000"/>
                        </a:lnSpc>
                        <a:spcBef>
                          <a:spcPts val="0"/>
                        </a:spcBef>
                        <a:spcAft>
                          <a:spcPts val="0"/>
                        </a:spcAft>
                      </a:pPr>
                      <a:r>
                        <a:rPr lang="en-US" sz="900" u="sng">
                          <a:effectLst/>
                          <a:hlinkClick r:id="rId20"/>
                        </a:rPr>
                        <a:t>Tinybop</a:t>
                      </a:r>
                      <a:r>
                        <a:rPr lang="en-US" sz="900" u="sng">
                          <a:effectLst/>
                        </a:rPr>
                        <a:t> $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0303" marR="80303" marT="40152" marB="40152"/>
                </a:tc>
                <a:tc hMerge="1">
                  <a:txBody>
                    <a:bodyPr/>
                    <a:lstStyle/>
                    <a:p>
                      <a:endParaRPr lang="en-US"/>
                    </a:p>
                  </a:txBody>
                  <a:tcPr/>
                </a:tc>
                <a:extLst>
                  <a:ext uri="{0D108BD9-81ED-4DB2-BD59-A6C34878D82A}">
                    <a16:rowId xmlns:a16="http://schemas.microsoft.com/office/drawing/2014/main" val="10001"/>
                  </a:ext>
                </a:extLst>
              </a:tr>
              <a:tr h="603946">
                <a:tc>
                  <a:txBody>
                    <a:bodyPr/>
                    <a:lstStyle/>
                    <a:p>
                      <a:pPr marL="0" marR="0" algn="l">
                        <a:lnSpc>
                          <a:spcPct val="107000"/>
                        </a:lnSpc>
                        <a:spcBef>
                          <a:spcPts val="0"/>
                        </a:spcBef>
                        <a:spcAft>
                          <a:spcPts val="8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gridSpan="2">
                  <a:txBody>
                    <a:bodyPr/>
                    <a:lstStyle/>
                    <a:p>
                      <a:pPr marL="0" marR="0" algn="ctr">
                        <a:lnSpc>
                          <a:spcPct val="107000"/>
                        </a:lnSpc>
                        <a:spcBef>
                          <a:spcPts val="0"/>
                        </a:spcBef>
                        <a:spcAft>
                          <a:spcPts val="0"/>
                        </a:spcAft>
                      </a:pPr>
                      <a:r>
                        <a:rPr lang="en-US" sz="1100">
                          <a:effectLst/>
                        </a:rPr>
                        <a:t>Language </a:t>
                      </a:r>
                      <a:endParaRPr lang="en-US" sz="1000">
                        <a:effectLst/>
                      </a:endParaRPr>
                    </a:p>
                    <a:p>
                      <a:pPr marL="0" marR="0" algn="ctr">
                        <a:lnSpc>
                          <a:spcPct val="107000"/>
                        </a:lnSpc>
                        <a:spcBef>
                          <a:spcPts val="0"/>
                        </a:spcBef>
                        <a:spcAft>
                          <a:spcPts val="0"/>
                        </a:spcAft>
                      </a:pPr>
                      <a:r>
                        <a:rPr lang="en-US" sz="1100">
                          <a:effectLst/>
                        </a:rPr>
                        <a:t>&amp; </a:t>
                      </a:r>
                      <a:endParaRPr lang="en-US" sz="1000">
                        <a:effectLst/>
                      </a:endParaRPr>
                    </a:p>
                    <a:p>
                      <a:pPr marL="0" marR="0" algn="ctr">
                        <a:lnSpc>
                          <a:spcPct val="107000"/>
                        </a:lnSpc>
                        <a:spcBef>
                          <a:spcPts val="0"/>
                        </a:spcBef>
                        <a:spcAft>
                          <a:spcPts val="0"/>
                        </a:spcAft>
                      </a:pPr>
                      <a:r>
                        <a:rPr lang="en-US" sz="1100">
                          <a:effectLst/>
                        </a:rPr>
                        <a:t>World Studies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0303" marR="80303" marT="40152" marB="40152"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100">
                          <a:effectLst/>
                        </a:rPr>
                        <a:t>Movement</a:t>
                      </a:r>
                      <a:endParaRPr lang="en-US" sz="1000">
                        <a:effectLst/>
                      </a:endParaRPr>
                    </a:p>
                    <a:p>
                      <a:pPr marL="0" marR="0" algn="ctr">
                        <a:lnSpc>
                          <a:spcPct val="107000"/>
                        </a:lnSpc>
                        <a:spcBef>
                          <a:spcPts val="0"/>
                        </a:spcBef>
                        <a:spcAft>
                          <a:spcPts val="0"/>
                        </a:spcAft>
                      </a:pPr>
                      <a:r>
                        <a:rPr lang="en-US" sz="1100">
                          <a:effectLst/>
                        </a:rPr>
                        <a:t>&amp;</a:t>
                      </a:r>
                      <a:endParaRPr lang="en-US" sz="1000">
                        <a:effectLst/>
                      </a:endParaRPr>
                    </a:p>
                    <a:p>
                      <a:pPr marL="0" marR="0" algn="ctr">
                        <a:lnSpc>
                          <a:spcPct val="107000"/>
                        </a:lnSpc>
                        <a:spcBef>
                          <a:spcPts val="0"/>
                        </a:spcBef>
                        <a:spcAft>
                          <a:spcPts val="0"/>
                        </a:spcAft>
                      </a:pPr>
                      <a:r>
                        <a:rPr lang="en-US" sz="1100">
                          <a:effectLst/>
                        </a:rPr>
                        <a:t>Physical ED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0303" marR="80303" marT="40152" marB="40152" anchor="ctr"/>
                </a:tc>
                <a:tc hMerge="1">
                  <a:txBody>
                    <a:bodyPr/>
                    <a:lstStyle/>
                    <a:p>
                      <a:endParaRPr lang="en-US"/>
                    </a:p>
                  </a:txBody>
                  <a:tcPr/>
                </a:tc>
                <a:tc>
                  <a:txBody>
                    <a:bodyPr/>
                    <a:lstStyle/>
                    <a:p>
                      <a:pPr marL="0" marR="0" algn="l">
                        <a:lnSpc>
                          <a:spcPct val="107000"/>
                        </a:lnSpc>
                        <a:spcBef>
                          <a:spcPts val="0"/>
                        </a:spcBef>
                        <a:spcAft>
                          <a:spcPts val="8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2"/>
                  </a:ext>
                </a:extLst>
              </a:tr>
              <a:tr h="1027210">
                <a:tc>
                  <a:txBody>
                    <a:bodyPr/>
                    <a:lstStyle/>
                    <a:p>
                      <a:pPr marL="0" marR="0" algn="l">
                        <a:lnSpc>
                          <a:spcPct val="107000"/>
                        </a:lnSpc>
                        <a:spcBef>
                          <a:spcPts val="0"/>
                        </a:spcBef>
                        <a:spcAft>
                          <a:spcPts val="8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gridSpan="2">
                  <a:txBody>
                    <a:bodyPr/>
                    <a:lstStyle/>
                    <a:p>
                      <a:pPr marL="0" marR="0" algn="ctr">
                        <a:lnSpc>
                          <a:spcPct val="107000"/>
                        </a:lnSpc>
                        <a:spcBef>
                          <a:spcPts val="0"/>
                        </a:spcBef>
                        <a:spcAft>
                          <a:spcPts val="0"/>
                        </a:spcAft>
                      </a:pPr>
                      <a:r>
                        <a:rPr lang="en-US" sz="900" u="sng">
                          <a:effectLst/>
                          <a:hlinkClick r:id="rId21"/>
                        </a:rPr>
                        <a:t>One Globe Kids</a:t>
                      </a:r>
                      <a:endParaRPr lang="en-US" sz="1000">
                        <a:effectLst/>
                      </a:endParaRPr>
                    </a:p>
                    <a:p>
                      <a:pPr marL="0" marR="0" algn="ctr">
                        <a:lnSpc>
                          <a:spcPct val="107000"/>
                        </a:lnSpc>
                        <a:spcBef>
                          <a:spcPts val="0"/>
                        </a:spcBef>
                        <a:spcAft>
                          <a:spcPts val="0"/>
                        </a:spcAft>
                      </a:pPr>
                      <a:r>
                        <a:rPr lang="en-US" sz="900" u="sng">
                          <a:effectLst/>
                          <a:hlinkClick r:id="rId22"/>
                        </a:rPr>
                        <a:t>DuoLingo</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0303" marR="80303" marT="40152" marB="40152"/>
                </a:tc>
                <a:tc hMerge="1">
                  <a:txBody>
                    <a:bodyPr/>
                    <a:lstStyle/>
                    <a:p>
                      <a:endParaRPr lang="en-US"/>
                    </a:p>
                  </a:txBody>
                  <a:tcPr/>
                </a:tc>
                <a:tc gridSpan="2">
                  <a:txBody>
                    <a:bodyPr/>
                    <a:lstStyle/>
                    <a:p>
                      <a:pPr marL="0" marR="0" algn="ctr">
                        <a:lnSpc>
                          <a:spcPct val="107000"/>
                        </a:lnSpc>
                        <a:spcBef>
                          <a:spcPts val="0"/>
                        </a:spcBef>
                        <a:spcAft>
                          <a:spcPts val="0"/>
                        </a:spcAft>
                      </a:pPr>
                      <a:r>
                        <a:rPr lang="en-US" sz="900" u="sng">
                          <a:effectLst/>
                          <a:hlinkClick r:id="rId23"/>
                        </a:rPr>
                        <a:t>Go Noodle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0303" marR="80303" marT="40152" marB="40152"/>
                </a:tc>
                <a:tc hMerge="1">
                  <a:txBody>
                    <a:bodyPr/>
                    <a:lstStyle/>
                    <a:p>
                      <a:endParaRPr lang="en-US"/>
                    </a:p>
                  </a:txBody>
                  <a:tcPr/>
                </a:tc>
                <a:tc>
                  <a:txBody>
                    <a:bodyPr/>
                    <a:lstStyle/>
                    <a:p>
                      <a:pPr marL="0" marR="0" algn="l">
                        <a:lnSpc>
                          <a:spcPct val="107000"/>
                        </a:lnSpc>
                        <a:spcBef>
                          <a:spcPts val="0"/>
                        </a:spcBef>
                        <a:spcAft>
                          <a:spcPts val="80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1075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p:nvPr/>
        </p:nvSpPr>
        <p:spPr>
          <a:xfrm>
            <a:off x="734775" y="178100"/>
            <a:ext cx="7866900" cy="925500"/>
          </a:xfrm>
          <a:prstGeom prst="rect">
            <a:avLst/>
          </a:prstGeom>
          <a:solidFill>
            <a:srgbClr val="141B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7"/>
          <p:cNvSpPr/>
          <p:nvPr/>
        </p:nvSpPr>
        <p:spPr>
          <a:xfrm>
            <a:off x="870975" y="274550"/>
            <a:ext cx="7579800" cy="732600"/>
          </a:xfrm>
          <a:prstGeom prst="rect">
            <a:avLst/>
          </a:prstGeom>
          <a:solidFill>
            <a:srgbClr val="FFFFFF"/>
          </a:solidFill>
          <a:ln w="28575" cap="flat" cmpd="sng">
            <a:solidFill>
              <a:srgbClr val="FEC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solidFill>
                  <a:srgbClr val="141B4D"/>
                </a:solidFill>
                <a:latin typeface="Playfair Display"/>
                <a:ea typeface="Playfair Display"/>
                <a:cs typeface="Playfair Display"/>
                <a:sym typeface="Playfair Display"/>
              </a:rPr>
              <a:t>What Tests Will My Child Be Taking?</a:t>
            </a:r>
            <a:endParaRPr sz="3200" b="1" dirty="0">
              <a:solidFill>
                <a:srgbClr val="141B4D"/>
              </a:solidFill>
              <a:latin typeface="Playfair Display"/>
              <a:ea typeface="Playfair Display"/>
              <a:cs typeface="Playfair Display"/>
              <a:sym typeface="Playfair Display"/>
            </a:endParaRPr>
          </a:p>
        </p:txBody>
      </p:sp>
      <p:sp>
        <p:nvSpPr>
          <p:cNvPr id="146" name="Google Shape;146;p27"/>
          <p:cNvSpPr txBox="1"/>
          <p:nvPr/>
        </p:nvSpPr>
        <p:spPr>
          <a:xfrm>
            <a:off x="6244150" y="2173025"/>
            <a:ext cx="4338600"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27"/>
          <p:cNvSpPr txBox="1"/>
          <p:nvPr/>
        </p:nvSpPr>
        <p:spPr>
          <a:xfrm>
            <a:off x="734775" y="1303725"/>
            <a:ext cx="7866900" cy="3209400"/>
          </a:xfrm>
          <a:prstGeom prst="rect">
            <a:avLst/>
          </a:prstGeom>
          <a:noFill/>
          <a:ln>
            <a:noFill/>
          </a:ln>
        </p:spPr>
        <p:txBody>
          <a:bodyPr spcFirstLastPara="1" wrap="square" lIns="91425" tIns="91425" rIns="91425" bIns="91425" anchor="t" anchorCtr="0">
            <a:noAutofit/>
          </a:bodyPr>
          <a:lstStyle/>
          <a:p>
            <a:pPr lvl="0" algn="l" rtl="0">
              <a:spcBef>
                <a:spcPts val="0"/>
              </a:spcBef>
              <a:spcAft>
                <a:spcPts val="0"/>
              </a:spcAft>
            </a:pPr>
            <a:r>
              <a:rPr lang="en" sz="2400" i="1" dirty="0">
                <a:solidFill>
                  <a:srgbClr val="151E49"/>
                </a:solidFill>
                <a:latin typeface="Calibri" panose="020F0502020204030204" pitchFamily="34" charset="0"/>
                <a:ea typeface="Georgia"/>
                <a:cs typeface="Georgia"/>
                <a:sym typeface="Georgia"/>
              </a:rPr>
              <a:t>State Assessments</a:t>
            </a:r>
          </a:p>
          <a:p>
            <a:pPr marL="342900" lvl="0" indent="-342900" algn="l" rtl="0">
              <a:spcBef>
                <a:spcPts val="0"/>
              </a:spcBef>
              <a:spcAft>
                <a:spcPts val="0"/>
              </a:spcAft>
              <a:buFont typeface="Arial" panose="020B0604020202020204" pitchFamily="34" charset="0"/>
              <a:buChar char="•"/>
            </a:pPr>
            <a:r>
              <a:rPr lang="en" sz="2400" i="1" dirty="0">
                <a:solidFill>
                  <a:srgbClr val="151E49"/>
                </a:solidFill>
                <a:latin typeface="Calibri" panose="020F0502020204030204" pitchFamily="34" charset="0"/>
                <a:ea typeface="Georgia"/>
                <a:cs typeface="Georgia"/>
                <a:sym typeface="Georgia"/>
              </a:rPr>
              <a:t>ILEARN (grades 3-8)</a:t>
            </a:r>
          </a:p>
          <a:p>
            <a:pPr marL="342900" lvl="0" indent="-342900" algn="l" rtl="0">
              <a:spcBef>
                <a:spcPts val="0"/>
              </a:spcBef>
              <a:spcAft>
                <a:spcPts val="0"/>
              </a:spcAft>
              <a:buFont typeface="Arial" panose="020B0604020202020204" pitchFamily="34" charset="0"/>
              <a:buChar char="•"/>
            </a:pPr>
            <a:r>
              <a:rPr lang="en" sz="2400" i="1" dirty="0">
                <a:solidFill>
                  <a:srgbClr val="151E49"/>
                </a:solidFill>
                <a:latin typeface="Calibri" panose="020F0502020204030204" pitchFamily="34" charset="0"/>
                <a:ea typeface="Georgia"/>
                <a:cs typeface="Georgia"/>
                <a:sym typeface="Georgia"/>
              </a:rPr>
              <a:t>IAM (alternate assessment)</a:t>
            </a:r>
          </a:p>
          <a:p>
            <a:pPr marL="342900" lvl="0" indent="-342900" algn="l" rtl="0">
              <a:spcBef>
                <a:spcPts val="0"/>
              </a:spcBef>
              <a:spcAft>
                <a:spcPts val="0"/>
              </a:spcAft>
              <a:buFont typeface="Arial" panose="020B0604020202020204" pitchFamily="34" charset="0"/>
              <a:buChar char="•"/>
            </a:pPr>
            <a:r>
              <a:rPr lang="en" sz="2400" i="1" dirty="0">
                <a:solidFill>
                  <a:srgbClr val="151E49"/>
                </a:solidFill>
                <a:latin typeface="Calibri" panose="020F0502020204030204" pitchFamily="34" charset="0"/>
                <a:ea typeface="Georgia"/>
                <a:cs typeface="Georgia"/>
                <a:sym typeface="Georgia"/>
              </a:rPr>
              <a:t>IREAD (3</a:t>
            </a:r>
            <a:r>
              <a:rPr lang="en" sz="2400" i="1" baseline="30000" dirty="0">
                <a:solidFill>
                  <a:srgbClr val="151E49"/>
                </a:solidFill>
                <a:latin typeface="Calibri" panose="020F0502020204030204" pitchFamily="34" charset="0"/>
                <a:ea typeface="Georgia"/>
                <a:cs typeface="Georgia"/>
                <a:sym typeface="Georgia"/>
              </a:rPr>
              <a:t>rd</a:t>
            </a:r>
            <a:r>
              <a:rPr lang="en" sz="2400" i="1" dirty="0">
                <a:solidFill>
                  <a:srgbClr val="151E49"/>
                </a:solidFill>
                <a:latin typeface="Calibri" panose="020F0502020204030204" pitchFamily="34" charset="0"/>
                <a:ea typeface="Georgia"/>
                <a:cs typeface="Georgia"/>
                <a:sym typeface="Georgia"/>
              </a:rPr>
              <a:t>-grade reading assessment)</a:t>
            </a:r>
          </a:p>
          <a:p>
            <a:pPr marL="342900" lvl="0" indent="-342900" algn="l" rtl="0">
              <a:spcBef>
                <a:spcPts val="0"/>
              </a:spcBef>
              <a:spcAft>
                <a:spcPts val="0"/>
              </a:spcAft>
              <a:buFont typeface="Arial" panose="020B0604020202020204" pitchFamily="34" charset="0"/>
              <a:buChar char="•"/>
            </a:pPr>
            <a:r>
              <a:rPr lang="en" sz="2400" i="1" dirty="0">
                <a:solidFill>
                  <a:srgbClr val="151E49"/>
                </a:solidFill>
                <a:latin typeface="Calibri" panose="020F0502020204030204" pitchFamily="34" charset="0"/>
                <a:ea typeface="Georgia"/>
                <a:cs typeface="Georgia"/>
                <a:sym typeface="Georgia"/>
              </a:rPr>
              <a:t>SAT (11</a:t>
            </a:r>
            <a:r>
              <a:rPr lang="en" sz="2400" i="1" baseline="30000" dirty="0">
                <a:solidFill>
                  <a:srgbClr val="151E49"/>
                </a:solidFill>
                <a:latin typeface="Calibri" panose="020F0502020204030204" pitchFamily="34" charset="0"/>
                <a:ea typeface="Georgia"/>
                <a:cs typeface="Georgia"/>
                <a:sym typeface="Georgia"/>
              </a:rPr>
              <a:t>th</a:t>
            </a:r>
            <a:r>
              <a:rPr lang="en" sz="2400" i="1" dirty="0">
                <a:solidFill>
                  <a:srgbClr val="151E49"/>
                </a:solidFill>
                <a:latin typeface="Calibri" panose="020F0502020204030204" pitchFamily="34" charset="0"/>
                <a:ea typeface="Georgia"/>
                <a:cs typeface="Georgia"/>
                <a:sym typeface="Georgia"/>
              </a:rPr>
              <a:t>-grade)</a:t>
            </a:r>
          </a:p>
          <a:p>
            <a:pPr lvl="0" algn="l" rtl="0">
              <a:spcBef>
                <a:spcPts val="0"/>
              </a:spcBef>
              <a:spcAft>
                <a:spcPts val="0"/>
              </a:spcAft>
            </a:pPr>
            <a:r>
              <a:rPr lang="en" sz="2400" i="1" dirty="0">
                <a:solidFill>
                  <a:srgbClr val="151E49"/>
                </a:solidFill>
                <a:latin typeface="Calibri" panose="020F0502020204030204" pitchFamily="34" charset="0"/>
                <a:ea typeface="Georgia"/>
                <a:cs typeface="Georgia"/>
                <a:sym typeface="Georgia"/>
              </a:rPr>
              <a:t>Formative Assessments</a:t>
            </a:r>
          </a:p>
          <a:p>
            <a:pPr marL="342900" lvl="0" indent="-342900" algn="l" rtl="0">
              <a:spcBef>
                <a:spcPts val="0"/>
              </a:spcBef>
              <a:spcAft>
                <a:spcPts val="0"/>
              </a:spcAft>
              <a:buFont typeface="Arial" panose="020B0604020202020204" pitchFamily="34" charset="0"/>
              <a:buChar char="•"/>
            </a:pPr>
            <a:r>
              <a:rPr lang="en" sz="2400" i="1" dirty="0">
                <a:solidFill>
                  <a:srgbClr val="151E49"/>
                </a:solidFill>
                <a:latin typeface="Calibri" panose="020F0502020204030204" pitchFamily="34" charset="0"/>
                <a:ea typeface="Georgia"/>
                <a:cs typeface="Georgia"/>
                <a:sym typeface="Georgia"/>
              </a:rPr>
              <a:t>NWEA</a:t>
            </a:r>
          </a:p>
          <a:p>
            <a:pPr marL="342900" lvl="0" indent="-342900" algn="l" rtl="0">
              <a:spcBef>
                <a:spcPts val="0"/>
              </a:spcBef>
              <a:spcAft>
                <a:spcPts val="0"/>
              </a:spcAft>
              <a:buFont typeface="Arial" panose="020B0604020202020204" pitchFamily="34" charset="0"/>
              <a:buChar char="•"/>
            </a:pPr>
            <a:r>
              <a:rPr lang="en" sz="2400" i="1" dirty="0">
                <a:solidFill>
                  <a:srgbClr val="151E49"/>
                </a:solidFill>
                <a:latin typeface="Calibri" panose="020F0502020204030204" pitchFamily="34" charset="0"/>
                <a:ea typeface="Georgia"/>
                <a:cs typeface="Georgia"/>
                <a:sym typeface="Georgia"/>
              </a:rPr>
              <a:t>Unique Learning System (ULS)</a:t>
            </a:r>
          </a:p>
          <a:p>
            <a:pPr marL="342900" lvl="0" indent="-342900" algn="l" rtl="0">
              <a:spcBef>
                <a:spcPts val="0"/>
              </a:spcBef>
              <a:spcAft>
                <a:spcPts val="0"/>
              </a:spcAft>
              <a:buFont typeface="Arial" panose="020B0604020202020204" pitchFamily="34" charset="0"/>
              <a:buChar char="•"/>
            </a:pPr>
            <a:r>
              <a:rPr lang="en" sz="2400" i="1" dirty="0">
                <a:solidFill>
                  <a:srgbClr val="151E49"/>
                </a:solidFill>
                <a:latin typeface="Calibri" panose="020F0502020204030204" pitchFamily="34" charset="0"/>
                <a:ea typeface="Georgia"/>
                <a:cs typeface="Georgia"/>
                <a:sym typeface="Georgia"/>
              </a:rPr>
              <a:t>Life Centered Education (LCE)</a:t>
            </a:r>
          </a:p>
          <a:p>
            <a:pPr lvl="0" algn="l" rtl="0">
              <a:spcBef>
                <a:spcPts val="0"/>
              </a:spcBef>
              <a:spcAft>
                <a:spcPts val="0"/>
              </a:spcAft>
            </a:pPr>
            <a:endParaRPr lang="en" sz="2400" i="1" dirty="0">
              <a:solidFill>
                <a:srgbClr val="151E49"/>
              </a:solidFill>
              <a:latin typeface="Calibri" panose="020F0502020204030204" pitchFamily="34" charset="0"/>
              <a:ea typeface="Georgia"/>
              <a:cs typeface="Georgia"/>
              <a:sym typeface="Georgia"/>
            </a:endParaRPr>
          </a:p>
        </p:txBody>
      </p:sp>
      <p:pic>
        <p:nvPicPr>
          <p:cNvPr id="149" name="Google Shape;149;p27" descr="580b57fcd9996e24bc43c53e.png"/>
          <p:cNvPicPr preferRelativeResize="0"/>
          <p:nvPr/>
        </p:nvPicPr>
        <p:blipFill rotWithShape="1">
          <a:blip r:embed="rId3">
            <a:alphaModFix/>
          </a:blip>
          <a:srcRect/>
          <a:stretch/>
        </p:blipFill>
        <p:spPr>
          <a:xfrm>
            <a:off x="27301" y="4650302"/>
            <a:ext cx="549000" cy="549000"/>
          </a:xfrm>
          <a:prstGeom prst="rect">
            <a:avLst/>
          </a:prstGeom>
          <a:noFill/>
          <a:ln>
            <a:noFill/>
          </a:ln>
        </p:spPr>
      </p:pic>
      <p:sp>
        <p:nvSpPr>
          <p:cNvPr id="150" name="Google Shape;150;p27"/>
          <p:cNvSpPr txBox="1"/>
          <p:nvPr/>
        </p:nvSpPr>
        <p:spPr>
          <a:xfrm>
            <a:off x="482175" y="4752150"/>
            <a:ext cx="1487100" cy="3453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Font typeface="Arial"/>
              <a:buNone/>
            </a:pPr>
            <a:r>
              <a:rPr lang="en" sz="1800" b="1" i="0" u="none" strike="noStrike" cap="none">
                <a:solidFill>
                  <a:srgbClr val="FFFFFF"/>
                </a:solidFill>
                <a:latin typeface="Arial"/>
                <a:ea typeface="Arial"/>
                <a:cs typeface="Arial"/>
                <a:sym typeface="Arial"/>
              </a:rPr>
              <a:t>@EducateIN</a:t>
            </a:r>
            <a:endParaRPr sz="1800"/>
          </a:p>
        </p:txBody>
      </p:sp>
    </p:spTree>
    <p:extLst>
      <p:ext uri="{BB962C8B-B14F-4D97-AF65-F5344CB8AC3E}">
        <p14:creationId xmlns:p14="http://schemas.microsoft.com/office/powerpoint/2010/main" val="2517108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p:nvPr/>
        </p:nvSpPr>
        <p:spPr>
          <a:xfrm>
            <a:off x="734775" y="178100"/>
            <a:ext cx="7866900" cy="925500"/>
          </a:xfrm>
          <a:prstGeom prst="rect">
            <a:avLst/>
          </a:prstGeom>
          <a:solidFill>
            <a:srgbClr val="141B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7"/>
          <p:cNvSpPr/>
          <p:nvPr/>
        </p:nvSpPr>
        <p:spPr>
          <a:xfrm>
            <a:off x="870975" y="274550"/>
            <a:ext cx="7579800" cy="732600"/>
          </a:xfrm>
          <a:prstGeom prst="rect">
            <a:avLst/>
          </a:prstGeom>
          <a:solidFill>
            <a:srgbClr val="FFFFFF"/>
          </a:solidFill>
          <a:ln w="28575" cap="flat" cmpd="sng">
            <a:solidFill>
              <a:srgbClr val="FEC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solidFill>
                  <a:srgbClr val="141B4D"/>
                </a:solidFill>
                <a:latin typeface="Playfair Display"/>
                <a:ea typeface="Playfair Display"/>
                <a:cs typeface="Playfair Display"/>
                <a:sym typeface="Playfair Display"/>
              </a:rPr>
              <a:t>How will test results be shared?</a:t>
            </a:r>
            <a:endParaRPr sz="3200" b="1" dirty="0">
              <a:solidFill>
                <a:srgbClr val="141B4D"/>
              </a:solidFill>
              <a:latin typeface="Playfair Display"/>
              <a:ea typeface="Playfair Display"/>
              <a:cs typeface="Playfair Display"/>
              <a:sym typeface="Playfair Display"/>
            </a:endParaRPr>
          </a:p>
        </p:txBody>
      </p:sp>
      <p:sp>
        <p:nvSpPr>
          <p:cNvPr id="146" name="Google Shape;146;p27"/>
          <p:cNvSpPr txBox="1"/>
          <p:nvPr/>
        </p:nvSpPr>
        <p:spPr>
          <a:xfrm>
            <a:off x="6244150" y="2173025"/>
            <a:ext cx="4338600"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27"/>
          <p:cNvSpPr txBox="1"/>
          <p:nvPr/>
        </p:nvSpPr>
        <p:spPr>
          <a:xfrm>
            <a:off x="734775" y="1303725"/>
            <a:ext cx="7866900" cy="3209400"/>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sz="1800" dirty="0"/>
              <a:t>Reports will be shared from ILEARN/IAM, IREAD, NWEA, ULS, LCE, and/or in-class assessments, as well as quarterly student achievement data based on the Indiana Academic Standards.  </a:t>
            </a:r>
          </a:p>
          <a:p>
            <a:pPr lvl="0" algn="l" rtl="0">
              <a:spcBef>
                <a:spcPts val="0"/>
              </a:spcBef>
              <a:spcAft>
                <a:spcPts val="0"/>
              </a:spcAft>
            </a:pPr>
            <a:endParaRPr lang="en-US" sz="1800" dirty="0"/>
          </a:p>
          <a:p>
            <a:pPr marL="285750" lvl="0" indent="-285750" algn="l" rtl="0">
              <a:spcBef>
                <a:spcPts val="0"/>
              </a:spcBef>
              <a:spcAft>
                <a:spcPts val="0"/>
              </a:spcAft>
              <a:buFont typeface="Arial" panose="020B0604020202020204" pitchFamily="34" charset="0"/>
              <a:buChar char="•"/>
            </a:pPr>
            <a:r>
              <a:rPr lang="en-US" sz="1800" dirty="0"/>
              <a:t>Parents will be informed on how to interpret the reports and monitor student growth in these areas at the time of distribution.  </a:t>
            </a:r>
          </a:p>
          <a:p>
            <a:pPr lvl="0" algn="l" rtl="0">
              <a:spcBef>
                <a:spcPts val="0"/>
              </a:spcBef>
              <a:spcAft>
                <a:spcPts val="0"/>
              </a:spcAft>
            </a:pPr>
            <a:endParaRPr lang="en-US" sz="1800" dirty="0"/>
          </a:p>
          <a:p>
            <a:pPr marL="285750" lvl="0" indent="-285750" algn="l" rtl="0">
              <a:spcBef>
                <a:spcPts val="0"/>
              </a:spcBef>
              <a:spcAft>
                <a:spcPts val="0"/>
              </a:spcAft>
              <a:buFont typeface="Arial" panose="020B0604020202020204" pitchFamily="34" charset="0"/>
              <a:buChar char="•"/>
            </a:pPr>
            <a:r>
              <a:rPr lang="en-US" sz="1800" dirty="0"/>
              <a:t>Any parent wishing to discuss the achievement standards and/or the child’s progress in more depth will be given the opportunity to do so via an in-person or virtual meeting, phone conference, or email.</a:t>
            </a:r>
            <a:endParaRPr lang="en" sz="1800" i="1" dirty="0">
              <a:solidFill>
                <a:srgbClr val="151E49"/>
              </a:solidFill>
              <a:latin typeface="Calibri" panose="020F0502020204030204" pitchFamily="34" charset="0"/>
              <a:ea typeface="Georgia"/>
              <a:cs typeface="Georgia"/>
              <a:sym typeface="Georgia"/>
            </a:endParaRPr>
          </a:p>
          <a:p>
            <a:pPr lvl="0" algn="l" rtl="0">
              <a:spcBef>
                <a:spcPts val="0"/>
              </a:spcBef>
              <a:spcAft>
                <a:spcPts val="0"/>
              </a:spcAft>
            </a:pPr>
            <a:endParaRPr lang="en" sz="1800" i="1" dirty="0">
              <a:solidFill>
                <a:srgbClr val="151E49"/>
              </a:solidFill>
              <a:latin typeface="Calibri" panose="020F0502020204030204" pitchFamily="34" charset="0"/>
              <a:ea typeface="Georgia"/>
              <a:cs typeface="Georgia"/>
              <a:sym typeface="Georgia"/>
            </a:endParaRPr>
          </a:p>
        </p:txBody>
      </p:sp>
      <p:pic>
        <p:nvPicPr>
          <p:cNvPr id="149" name="Google Shape;149;p27" descr="580b57fcd9996e24bc43c53e.png"/>
          <p:cNvPicPr preferRelativeResize="0"/>
          <p:nvPr/>
        </p:nvPicPr>
        <p:blipFill rotWithShape="1">
          <a:blip r:embed="rId3">
            <a:alphaModFix/>
          </a:blip>
          <a:srcRect/>
          <a:stretch/>
        </p:blipFill>
        <p:spPr>
          <a:xfrm>
            <a:off x="27301" y="4650302"/>
            <a:ext cx="549000" cy="549000"/>
          </a:xfrm>
          <a:prstGeom prst="rect">
            <a:avLst/>
          </a:prstGeom>
          <a:noFill/>
          <a:ln>
            <a:noFill/>
          </a:ln>
        </p:spPr>
      </p:pic>
      <p:sp>
        <p:nvSpPr>
          <p:cNvPr id="150" name="Google Shape;150;p27"/>
          <p:cNvSpPr txBox="1"/>
          <p:nvPr/>
        </p:nvSpPr>
        <p:spPr>
          <a:xfrm>
            <a:off x="482175" y="4752150"/>
            <a:ext cx="1487100" cy="3453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Font typeface="Arial"/>
              <a:buNone/>
            </a:pPr>
            <a:r>
              <a:rPr lang="en" sz="1800" b="1" i="0" u="none" strike="noStrike" cap="none">
                <a:solidFill>
                  <a:srgbClr val="FFFFFF"/>
                </a:solidFill>
                <a:latin typeface="Arial"/>
                <a:ea typeface="Arial"/>
                <a:cs typeface="Arial"/>
                <a:sym typeface="Arial"/>
              </a:rPr>
              <a:t>@EducateIN</a:t>
            </a:r>
            <a:endParaRPr sz="1800"/>
          </a:p>
        </p:txBody>
      </p:sp>
    </p:spTree>
    <p:extLst>
      <p:ext uri="{BB962C8B-B14F-4D97-AF65-F5344CB8AC3E}">
        <p14:creationId xmlns:p14="http://schemas.microsoft.com/office/powerpoint/2010/main" val="361111898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693</TotalTime>
  <Words>1095</Words>
  <Application>Microsoft Office PowerPoint</Application>
  <PresentationFormat>On-screen Show (16:9)</PresentationFormat>
  <Paragraphs>162</Paragraphs>
  <Slides>17</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Pacifico</vt:lpstr>
      <vt:lpstr>Carter One</vt:lpstr>
      <vt:lpstr>Noto Sans Symbols</vt:lpstr>
      <vt:lpstr>Arial</vt:lpstr>
      <vt:lpstr>Calibri</vt:lpstr>
      <vt:lpstr>Playfair Display</vt:lpstr>
      <vt:lpstr>Georgia</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Gurule</dc:creator>
  <cp:lastModifiedBy>Julie Fenton</cp:lastModifiedBy>
  <cp:revision>42</cp:revision>
  <dcterms:modified xsi:type="dcterms:W3CDTF">2023-08-08T13:09:33Z</dcterms:modified>
</cp:coreProperties>
</file>