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2" r:id="rId1"/>
  </p:sldMasterIdLst>
  <p:notesMasterIdLst>
    <p:notesMasterId r:id="rId18"/>
  </p:notesMasterIdLst>
  <p:handoutMasterIdLst>
    <p:handoutMasterId r:id="rId19"/>
  </p:handoutMasterIdLst>
  <p:sldIdLst>
    <p:sldId id="256" r:id="rId2"/>
    <p:sldId id="258" r:id="rId3"/>
    <p:sldId id="271" r:id="rId4"/>
    <p:sldId id="257" r:id="rId5"/>
    <p:sldId id="260" r:id="rId6"/>
    <p:sldId id="279" r:id="rId7"/>
    <p:sldId id="282" r:id="rId8"/>
    <p:sldId id="264" r:id="rId9"/>
    <p:sldId id="265" r:id="rId10"/>
    <p:sldId id="272" r:id="rId11"/>
    <p:sldId id="277" r:id="rId12"/>
    <p:sldId id="278" r:id="rId13"/>
    <p:sldId id="276" r:id="rId14"/>
    <p:sldId id="280" r:id="rId15"/>
    <p:sldId id="274" r:id="rId16"/>
    <p:sldId id="267" r:id="rId17"/>
  </p:sldIdLst>
  <p:sldSz cx="9144000" cy="5143500" type="screen16x9"/>
  <p:notesSz cx="7010400" cy="9296400"/>
  <p:embeddedFontLst>
    <p:embeddedFont>
      <p:font typeface="Carter One" panose="020B0604020202020204" charset="0"/>
      <p:regular r:id="rId20"/>
    </p:embeddedFont>
    <p:embeddedFont>
      <p:font typeface="Georgia" panose="02040502050405020303" pitchFamily="18" charset="0"/>
      <p:regular r:id="rId21"/>
      <p:bold r:id="rId22"/>
      <p:italic r:id="rId23"/>
      <p:boldItalic r:id="rId24"/>
    </p:embeddedFont>
    <p:embeddedFont>
      <p:font typeface="Pacifico" panose="00000500000000000000" pitchFamily="2" charset="0"/>
      <p:regular r:id="rId25"/>
    </p:embeddedFont>
    <p:embeddedFont>
      <p:font typeface="Playfair Display" panose="00000500000000000000" pitchFamily="2" charset="0"/>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86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6.fntdata"/><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font" Target="fonts/font10.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font" Target="fonts/font9.fntdata"/><Relationship Id="rId10" Type="http://schemas.openxmlformats.org/officeDocument/2006/relationships/slide" Target="slides/slide9.xml"/><Relationship Id="rId19" Type="http://schemas.openxmlformats.org/officeDocument/2006/relationships/handoutMaster" Target="handoutMasters/handoutMaster1.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font" Target="fonts/font8.fntdata"/><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539B27E8-2C3F-4D0D-A342-F8A00AF76B22}" type="datetimeFigureOut">
              <a:rPr lang="en-US" smtClean="0"/>
              <a:t>5/29/2025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99B5F28E-A220-4103-A914-69AEC8AB8918}" type="slidenum">
              <a:rPr lang="en-US" smtClean="0"/>
              <a:t>‹#›</a:t>
            </a:fld>
            <a:endParaRPr lang="en-US"/>
          </a:p>
        </p:txBody>
      </p:sp>
    </p:spTree>
    <p:extLst>
      <p:ext uri="{BB962C8B-B14F-4D97-AF65-F5344CB8AC3E}">
        <p14:creationId xmlns:p14="http://schemas.microsoft.com/office/powerpoint/2010/main" val="3870546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3073980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4bee453944_5_5: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g4bee453944_5_5:notes"/>
          <p:cNvSpPr txBox="1">
            <a:spLocks noGrp="1"/>
          </p:cNvSpPr>
          <p:nvPr>
            <p:ph type="body" idx="1"/>
          </p:nvPr>
        </p:nvSpPr>
        <p:spPr>
          <a:xfrm>
            <a:off x="701040" y="4473893"/>
            <a:ext cx="5608320" cy="3660610"/>
          </a:xfrm>
          <a:prstGeom prst="rect">
            <a:avLst/>
          </a:prstGeom>
          <a:noFill/>
          <a:ln>
            <a:noFill/>
          </a:ln>
        </p:spPr>
        <p:txBody>
          <a:bodyPr spcFirstLastPara="1" wrap="square" lIns="93060" tIns="46517" rIns="93060" bIns="46517" anchor="t" anchorCtr="0">
            <a:noAutofit/>
          </a:bodyPr>
          <a:lstStyle/>
          <a:p>
            <a:pPr marL="0" indent="0">
              <a:buNone/>
            </a:pPr>
            <a:endParaRPr/>
          </a:p>
        </p:txBody>
      </p:sp>
      <p:sp>
        <p:nvSpPr>
          <p:cNvPr id="132" name="Google Shape;132;g4bee453944_5_5:notes"/>
          <p:cNvSpPr txBox="1">
            <a:spLocks noGrp="1"/>
          </p:cNvSpPr>
          <p:nvPr>
            <p:ph type="sldNum" idx="12"/>
          </p:nvPr>
        </p:nvSpPr>
        <p:spPr>
          <a:xfrm>
            <a:off x="3970938" y="8829968"/>
            <a:ext cx="3037840" cy="466650"/>
          </a:xfrm>
          <a:prstGeom prst="rect">
            <a:avLst/>
          </a:prstGeom>
          <a:noFill/>
          <a:ln>
            <a:noFill/>
          </a:ln>
        </p:spPr>
        <p:txBody>
          <a:bodyPr spcFirstLastPara="1" wrap="square" lIns="93060" tIns="46517" rIns="93060" bIns="46517" anchor="b" anchorCtr="0">
            <a:noAutofit/>
          </a:bodyPr>
          <a:lstStyle/>
          <a:p>
            <a:pPr algn="r"/>
            <a:fld id="{00000000-1234-1234-1234-123412341234}" type="slidenum">
              <a:rPr lang="en" sz="1200">
                <a:solidFill>
                  <a:schemeClr val="dk1"/>
                </a:solidFill>
                <a:latin typeface="Calibri"/>
                <a:ea typeface="Calibri"/>
                <a:cs typeface="Calibri"/>
                <a:sym typeface="Calibri"/>
              </a:rPr>
              <a:pPr algn="r"/>
              <a:t>1</a:t>
            </a:fld>
            <a:endParaRPr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09044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200" dirty="0"/>
              <a:t>As part of DCA’s parent engagement policy, there is a formal School-Parent Compact that outlines the responsibilities of the school and of the parents to support the child’s learning.  A copy of this may also be found on our website.</a:t>
            </a:r>
          </a:p>
          <a:p>
            <a:pPr marL="0" indent="0">
              <a:buNone/>
            </a:pPr>
            <a:endParaRPr sz="1200" dirty="0"/>
          </a:p>
        </p:txBody>
      </p:sp>
    </p:spTree>
    <p:extLst>
      <p:ext uri="{BB962C8B-B14F-4D97-AF65-F5344CB8AC3E}">
        <p14:creationId xmlns:p14="http://schemas.microsoft.com/office/powerpoint/2010/main" val="39049553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US" sz="1200" dirty="0"/>
              <a:t>Julie</a:t>
            </a:r>
            <a:endParaRPr sz="1200" dirty="0"/>
          </a:p>
        </p:txBody>
      </p:sp>
    </p:spTree>
    <p:extLst>
      <p:ext uri="{BB962C8B-B14F-4D97-AF65-F5344CB8AC3E}">
        <p14:creationId xmlns:p14="http://schemas.microsoft.com/office/powerpoint/2010/main" val="7569579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US" sz="1200" dirty="0"/>
              <a:t>Julie</a:t>
            </a:r>
            <a:endParaRPr sz="1200" dirty="0"/>
          </a:p>
        </p:txBody>
      </p:sp>
    </p:spTree>
    <p:extLst>
      <p:ext uri="{BB962C8B-B14F-4D97-AF65-F5344CB8AC3E}">
        <p14:creationId xmlns:p14="http://schemas.microsoft.com/office/powerpoint/2010/main" val="14342160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US" sz="1200" dirty="0"/>
              <a:t>Cora</a:t>
            </a:r>
            <a:endParaRPr sz="1200" dirty="0"/>
          </a:p>
        </p:txBody>
      </p:sp>
    </p:spTree>
    <p:extLst>
      <p:ext uri="{BB962C8B-B14F-4D97-AF65-F5344CB8AC3E}">
        <p14:creationId xmlns:p14="http://schemas.microsoft.com/office/powerpoint/2010/main" val="39043053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Cora</a:t>
            </a:r>
          </a:p>
        </p:txBody>
      </p:sp>
    </p:spTree>
    <p:extLst>
      <p:ext uri="{BB962C8B-B14F-4D97-AF65-F5344CB8AC3E}">
        <p14:creationId xmlns:p14="http://schemas.microsoft.com/office/powerpoint/2010/main" val="35815540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sz="1200"/>
          </a:p>
        </p:txBody>
      </p:sp>
    </p:spTree>
    <p:extLst>
      <p:ext uri="{BB962C8B-B14F-4D97-AF65-F5344CB8AC3E}">
        <p14:creationId xmlns:p14="http://schemas.microsoft.com/office/powerpoint/2010/main" val="3244049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sz="1200"/>
          </a:p>
        </p:txBody>
      </p:sp>
    </p:spTree>
    <p:extLst>
      <p:ext uri="{BB962C8B-B14F-4D97-AF65-F5344CB8AC3E}">
        <p14:creationId xmlns:p14="http://schemas.microsoft.com/office/powerpoint/2010/main" val="3291906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US" sz="1200" dirty="0"/>
              <a:t>Cora</a:t>
            </a:r>
            <a:endParaRPr sz="1200" dirty="0"/>
          </a:p>
        </p:txBody>
      </p:sp>
    </p:spTree>
    <p:extLst>
      <p:ext uri="{BB962C8B-B14F-4D97-AF65-F5344CB8AC3E}">
        <p14:creationId xmlns:p14="http://schemas.microsoft.com/office/powerpoint/2010/main" val="203010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US" sz="1200" dirty="0"/>
              <a:t>Cora</a:t>
            </a:r>
            <a:endParaRPr sz="1200" dirty="0"/>
          </a:p>
        </p:txBody>
      </p:sp>
    </p:spTree>
    <p:extLst>
      <p:ext uri="{BB962C8B-B14F-4D97-AF65-F5344CB8AC3E}">
        <p14:creationId xmlns:p14="http://schemas.microsoft.com/office/powerpoint/2010/main" val="34754970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200" dirty="0"/>
              <a:t>Numerous schools across the state and nation are eligible to apply for federal funding through Title grants to help support those students who are low achieving and/or most at risk of falling behind.  For Title schools, there is a focus on collaboration between the school and the families to increase student achievement.</a:t>
            </a:r>
          </a:p>
          <a:p>
            <a:pPr marL="0" indent="0">
              <a:buNone/>
            </a:pPr>
            <a:endParaRPr sz="1200" dirty="0"/>
          </a:p>
        </p:txBody>
      </p:sp>
    </p:spTree>
    <p:extLst>
      <p:ext uri="{BB962C8B-B14F-4D97-AF65-F5344CB8AC3E}">
        <p14:creationId xmlns:p14="http://schemas.microsoft.com/office/powerpoint/2010/main" val="17526828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200" dirty="0"/>
              <a:t>There are two types of Title programs in schools. One is a Targeted Assistance Program where individual students are identified to receive extra supports.  Damar Charter Academy operates as the other type, a Schoolwide Program, which allows us to use the funding to provide programming and supports to ALL students who attend our school.  With that, we must regularly conduct needs assessments and evaluate our current programming to identify any areas that need to be addressed in our schoolwide plan. We will be working this fall to revise our current plan to focus on 3 key areas: Social/Emotional Learning, Work-based Learning, and Literacy Instruction.  Feedback from our families, teachers and other staff, administration, and governing entities such as our Board of Directors and our charter sponsor, the Mayor’s Office of Indianapolis, is all taken into consideration.  This meeting today serves as a formal way to engage our families and solicit your feedback, but there are numerous other opportunities as well that we hope you will take advantage of, including case conferences, direct communication with the teachers and administration, and participating in our family events.  </a:t>
            </a:r>
          </a:p>
          <a:p>
            <a:pPr marL="0" indent="0">
              <a:buNone/>
            </a:pPr>
            <a:endParaRPr sz="1200" dirty="0"/>
          </a:p>
        </p:txBody>
      </p:sp>
    </p:spTree>
    <p:extLst>
      <p:ext uri="{BB962C8B-B14F-4D97-AF65-F5344CB8AC3E}">
        <p14:creationId xmlns:p14="http://schemas.microsoft.com/office/powerpoint/2010/main" val="17272685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US" sz="1200" dirty="0"/>
              <a:t>Cora</a:t>
            </a:r>
            <a:endParaRPr sz="1200" dirty="0"/>
          </a:p>
        </p:txBody>
      </p:sp>
    </p:spTree>
    <p:extLst>
      <p:ext uri="{BB962C8B-B14F-4D97-AF65-F5344CB8AC3E}">
        <p14:creationId xmlns:p14="http://schemas.microsoft.com/office/powerpoint/2010/main" val="576569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a:extLst>
            <a:ext uri="{FF2B5EF4-FFF2-40B4-BE49-F238E27FC236}">
              <a16:creationId xmlns:a16="http://schemas.microsoft.com/office/drawing/2014/main" id="{4A98AC89-AD57-EF41-9A80-B88DE5585344}"/>
            </a:ext>
          </a:extLst>
        </p:cNvPr>
        <p:cNvGrpSpPr/>
        <p:nvPr/>
      </p:nvGrpSpPr>
      <p:grpSpPr>
        <a:xfrm>
          <a:off x="0" y="0"/>
          <a:ext cx="0" cy="0"/>
          <a:chOff x="0" y="0"/>
          <a:chExt cx="0" cy="0"/>
        </a:xfrm>
      </p:grpSpPr>
      <p:sp>
        <p:nvSpPr>
          <p:cNvPr id="141" name="Google Shape;141;g4bee453944_5_105:notes">
            <a:extLst>
              <a:ext uri="{FF2B5EF4-FFF2-40B4-BE49-F238E27FC236}">
                <a16:creationId xmlns:a16="http://schemas.microsoft.com/office/drawing/2014/main" id="{2168DD40-FDA0-7052-9632-6D4A09C42BC9}"/>
              </a:ext>
            </a:extLst>
          </p:cNvPr>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a:extLst>
              <a:ext uri="{FF2B5EF4-FFF2-40B4-BE49-F238E27FC236}">
                <a16:creationId xmlns:a16="http://schemas.microsoft.com/office/drawing/2014/main" id="{56586E5B-9434-5D2F-93B5-A5124587EF23}"/>
              </a:ext>
            </a:extLst>
          </p:cNvPr>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US" sz="1200" dirty="0" err="1"/>
              <a:t>cora</a:t>
            </a:r>
            <a:endParaRPr sz="1200" dirty="0"/>
          </a:p>
        </p:txBody>
      </p:sp>
    </p:spTree>
    <p:extLst>
      <p:ext uri="{BB962C8B-B14F-4D97-AF65-F5344CB8AC3E}">
        <p14:creationId xmlns:p14="http://schemas.microsoft.com/office/powerpoint/2010/main" val="11434161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sz="1200"/>
          </a:p>
        </p:txBody>
      </p:sp>
    </p:spTree>
    <p:extLst>
      <p:ext uri="{BB962C8B-B14F-4D97-AF65-F5344CB8AC3E}">
        <p14:creationId xmlns:p14="http://schemas.microsoft.com/office/powerpoint/2010/main" val="8081153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bee453944_5_10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bee453944_5_10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200" dirty="0"/>
              <a:t>As mentioned, one of the focus areas for Title schools is to strengthen the relationship between families and the school.  A formal District and School Parent Involvement Policy outlining our commitment to providing you with information and resources is available either on our website or by contacting the school directly.  Families are also welcome to contact the school at any time with questions and/or feedback regarding these policies. </a:t>
            </a:r>
          </a:p>
          <a:p>
            <a:pPr marL="0" indent="0">
              <a:buNone/>
            </a:pPr>
            <a:endParaRPr sz="1200" dirty="0"/>
          </a:p>
        </p:txBody>
      </p:sp>
    </p:spTree>
    <p:extLst>
      <p:ext uri="{BB962C8B-B14F-4D97-AF65-F5344CB8AC3E}">
        <p14:creationId xmlns:p14="http://schemas.microsoft.com/office/powerpoint/2010/main" val="34224193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blipFill rotWithShape="1">
          <a:blip r:embed="rId2">
            <a:alphaModFix/>
          </a:blip>
          <a:stretch>
            <a:fillRect/>
          </a:stretch>
        </a:blipFill>
        <a:effectLst/>
      </p:bgPr>
    </p:bg>
    <p:spTree>
      <p:nvGrpSpPr>
        <p:cNvPr id="1" name="Shape 56"/>
        <p:cNvGrpSpPr/>
        <p:nvPr/>
      </p:nvGrpSpPr>
      <p:grpSpPr>
        <a:xfrm>
          <a:off x="0" y="0"/>
          <a:ext cx="0" cy="0"/>
          <a:chOff x="0" y="0"/>
          <a:chExt cx="0" cy="0"/>
        </a:xfrm>
      </p:grpSpPr>
      <p:sp>
        <p:nvSpPr>
          <p:cNvPr id="57" name="Google Shape;57;p14"/>
          <p:cNvSpPr txBox="1">
            <a:spLocks noGrp="1"/>
          </p:cNvSpPr>
          <p:nvPr>
            <p:ph type="ctrTitle"/>
          </p:nvPr>
        </p:nvSpPr>
        <p:spPr>
          <a:xfrm>
            <a:off x="1143000" y="841772"/>
            <a:ext cx="6858000" cy="1790700"/>
          </a:xfrm>
          <a:prstGeom prst="rect">
            <a:avLst/>
          </a:prstGeom>
          <a:noFill/>
          <a:ln>
            <a:noFill/>
          </a:ln>
        </p:spPr>
        <p:txBody>
          <a:bodyPr spcFirstLastPara="1" wrap="square" lIns="68575" tIns="68575" rIns="68575" bIns="68575" anchor="b" anchorCtr="0"/>
          <a:lstStyle>
            <a:lvl1pPr marR="0" lvl="0" algn="ctr" rtl="0">
              <a:lnSpc>
                <a:spcPct val="90000"/>
              </a:lnSpc>
              <a:spcBef>
                <a:spcPts val="0"/>
              </a:spcBef>
              <a:spcAft>
                <a:spcPts val="0"/>
              </a:spcAft>
              <a:buClr>
                <a:schemeClr val="dk1"/>
              </a:buClr>
              <a:buSzPts val="4500"/>
              <a:buFont typeface="Calibri"/>
              <a:buNone/>
              <a:defRPr sz="45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58" name="Google Shape;58;p14"/>
          <p:cNvSpPr txBox="1">
            <a:spLocks noGrp="1"/>
          </p:cNvSpPr>
          <p:nvPr>
            <p:ph type="subTitle" idx="1"/>
          </p:nvPr>
        </p:nvSpPr>
        <p:spPr>
          <a:xfrm>
            <a:off x="1143000" y="2701528"/>
            <a:ext cx="6858000" cy="1241700"/>
          </a:xfrm>
          <a:prstGeom prst="rect">
            <a:avLst/>
          </a:prstGeom>
          <a:noFill/>
          <a:ln>
            <a:noFill/>
          </a:ln>
        </p:spPr>
        <p:txBody>
          <a:bodyPr spcFirstLastPara="1" wrap="square" lIns="68575" tIns="68575" rIns="68575" bIns="68575" anchor="t" anchorCtr="0"/>
          <a:lstStyle>
            <a:lvl1pPr marR="0" lvl="0" algn="ctr" rtl="0">
              <a:lnSpc>
                <a:spcPct val="90000"/>
              </a:lnSpc>
              <a:spcBef>
                <a:spcPts val="8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1pPr>
            <a:lvl2pPr marR="0" lvl="1" algn="ctr"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2pPr>
            <a:lvl3pPr marR="0" lvl="2" algn="ctr" rtl="0">
              <a:lnSpc>
                <a:spcPct val="90000"/>
              </a:lnSpc>
              <a:spcBef>
                <a:spcPts val="4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3pPr>
            <a:lvl4pPr marR="0" lvl="3" algn="ctr" rtl="0">
              <a:lnSpc>
                <a:spcPct val="90000"/>
              </a:lnSpc>
              <a:spcBef>
                <a:spcPts val="4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4pPr>
            <a:lvl5pPr marR="0" lvl="4" algn="ctr" rtl="0">
              <a:lnSpc>
                <a:spcPct val="90000"/>
              </a:lnSpc>
              <a:spcBef>
                <a:spcPts val="4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5pPr>
            <a:lvl6pPr marR="0" lvl="5" algn="ctr" rtl="0">
              <a:lnSpc>
                <a:spcPct val="90000"/>
              </a:lnSpc>
              <a:spcBef>
                <a:spcPts val="4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6pPr>
            <a:lvl7pPr marR="0" lvl="6" algn="ctr" rtl="0">
              <a:lnSpc>
                <a:spcPct val="90000"/>
              </a:lnSpc>
              <a:spcBef>
                <a:spcPts val="4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7pPr>
            <a:lvl8pPr marR="0" lvl="7" algn="ctr" rtl="0">
              <a:lnSpc>
                <a:spcPct val="90000"/>
              </a:lnSpc>
              <a:spcBef>
                <a:spcPts val="4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8pPr>
            <a:lvl9pPr marR="0" lvl="8" algn="ctr" rtl="0">
              <a:lnSpc>
                <a:spcPct val="90000"/>
              </a:lnSpc>
              <a:spcBef>
                <a:spcPts val="4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59" name="Google Shape;59;p14"/>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60" name="Google Shape;60;p14"/>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61" name="Google Shape;61;p1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10"/>
        <p:cNvGrpSpPr/>
        <p:nvPr/>
      </p:nvGrpSpPr>
      <p:grpSpPr>
        <a:xfrm>
          <a:off x="0" y="0"/>
          <a:ext cx="0" cy="0"/>
          <a:chOff x="0" y="0"/>
          <a:chExt cx="0" cy="0"/>
        </a:xfrm>
      </p:grpSpPr>
      <p:sp>
        <p:nvSpPr>
          <p:cNvPr id="111" name="Google Shape;111;p23"/>
          <p:cNvSpPr txBox="1">
            <a:spLocks noGrp="1"/>
          </p:cNvSpPr>
          <p:nvPr>
            <p:ph type="title"/>
          </p:nvPr>
        </p:nvSpPr>
        <p:spPr>
          <a:xfrm>
            <a:off x="629841" y="342900"/>
            <a:ext cx="2949000" cy="1200300"/>
          </a:xfrm>
          <a:prstGeom prst="rect">
            <a:avLst/>
          </a:prstGeom>
          <a:noFill/>
          <a:ln>
            <a:noFill/>
          </a:ln>
        </p:spPr>
        <p:txBody>
          <a:bodyPr spcFirstLastPara="1" wrap="square" lIns="68575" tIns="68575" rIns="68575" bIns="68575" anchor="b" anchorCtr="0"/>
          <a:lstStyle>
            <a:lvl1pPr marR="0" lvl="0" algn="l" rtl="0">
              <a:lnSpc>
                <a:spcPct val="90000"/>
              </a:lnSpc>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12" name="Google Shape;112;p23"/>
          <p:cNvSpPr>
            <a:spLocks noGrp="1"/>
          </p:cNvSpPr>
          <p:nvPr>
            <p:ph type="pic" idx="2"/>
          </p:nvPr>
        </p:nvSpPr>
        <p:spPr>
          <a:xfrm>
            <a:off x="3887391" y="740569"/>
            <a:ext cx="4629300" cy="3655200"/>
          </a:xfrm>
          <a:prstGeom prst="rect">
            <a:avLst/>
          </a:prstGeom>
          <a:noFill/>
          <a:ln>
            <a:noFill/>
          </a:ln>
        </p:spPr>
        <p:txBody>
          <a:bodyPr spcFirstLastPara="1" wrap="square" lIns="68575" tIns="68575" rIns="68575" bIns="68575" anchor="t" anchorCtr="0"/>
          <a:lstStyle>
            <a:lvl1pPr marR="0" lvl="0" algn="l" rtl="0">
              <a:lnSpc>
                <a:spcPct val="90000"/>
              </a:lnSpc>
              <a:spcBef>
                <a:spcPts val="8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l" rtl="0">
              <a:lnSpc>
                <a:spcPct val="90000"/>
              </a:lnSpc>
              <a:spcBef>
                <a:spcPts val="400"/>
              </a:spcBef>
              <a:spcAft>
                <a:spcPts val="0"/>
              </a:spcAft>
              <a:buClr>
                <a:schemeClr val="dk1"/>
              </a:buClr>
              <a:buSzPts val="2100"/>
              <a:buFont typeface="Arial"/>
              <a:buNone/>
              <a:defRPr sz="2100" b="0" i="0" u="none" strike="noStrike" cap="none">
                <a:solidFill>
                  <a:schemeClr val="dk1"/>
                </a:solidFill>
                <a:latin typeface="Calibri"/>
                <a:ea typeface="Calibri"/>
                <a:cs typeface="Calibri"/>
                <a:sym typeface="Calibri"/>
              </a:defRPr>
            </a:lvl2pPr>
            <a:lvl3pPr marR="0" lvl="2" algn="l" rtl="0">
              <a:lnSpc>
                <a:spcPct val="90000"/>
              </a:lnSpc>
              <a:spcBef>
                <a:spcPts val="4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4pPr>
            <a:lvl5pPr marR="0" lvl="4"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5pPr>
            <a:lvl6pPr marR="0" lvl="5"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6pPr>
            <a:lvl7pPr marR="0" lvl="6"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7pPr>
            <a:lvl8pPr marR="0" lvl="7"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8pPr>
            <a:lvl9pPr marR="0" lvl="8"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9pPr>
          </a:lstStyle>
          <a:p>
            <a:endParaRPr/>
          </a:p>
        </p:txBody>
      </p:sp>
      <p:sp>
        <p:nvSpPr>
          <p:cNvPr id="113" name="Google Shape;113;p23"/>
          <p:cNvSpPr txBox="1">
            <a:spLocks noGrp="1"/>
          </p:cNvSpPr>
          <p:nvPr>
            <p:ph type="body" idx="1"/>
          </p:nvPr>
        </p:nvSpPr>
        <p:spPr>
          <a:xfrm>
            <a:off x="629841" y="1543050"/>
            <a:ext cx="2949000" cy="2858700"/>
          </a:xfrm>
          <a:prstGeom prst="rect">
            <a:avLst/>
          </a:prstGeom>
          <a:noFill/>
          <a:ln>
            <a:noFill/>
          </a:ln>
        </p:spPr>
        <p:txBody>
          <a:bodyPr spcFirstLastPara="1" wrap="square" lIns="68575" tIns="68575" rIns="68575" bIns="68575" anchor="t" anchorCtr="0"/>
          <a:lstStyle>
            <a:lvl1pPr marL="457200" marR="0" lvl="0" indent="-228600" algn="l" rtl="0">
              <a:lnSpc>
                <a:spcPct val="90000"/>
              </a:lnSpc>
              <a:spcBef>
                <a:spcPts val="8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400"/>
              </a:spcBef>
              <a:spcAft>
                <a:spcPts val="0"/>
              </a:spcAft>
              <a:buClr>
                <a:schemeClr val="dk1"/>
              </a:buClr>
              <a:buSzPts val="1100"/>
              <a:buFont typeface="Arial"/>
              <a:buNone/>
              <a:defRPr sz="11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40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9pPr>
          </a:lstStyle>
          <a:p>
            <a:endParaRPr/>
          </a:p>
        </p:txBody>
      </p:sp>
      <p:sp>
        <p:nvSpPr>
          <p:cNvPr id="114" name="Google Shape;114;p23"/>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15" name="Google Shape;115;p23"/>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16" name="Google Shape;116;p2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7"/>
        <p:cNvGrpSpPr/>
        <p:nvPr/>
      </p:nvGrpSpPr>
      <p:grpSpPr>
        <a:xfrm>
          <a:off x="0" y="0"/>
          <a:ext cx="0" cy="0"/>
          <a:chOff x="0" y="0"/>
          <a:chExt cx="0" cy="0"/>
        </a:xfrm>
      </p:grpSpPr>
      <p:sp>
        <p:nvSpPr>
          <p:cNvPr id="118" name="Google Shape;118;p24"/>
          <p:cNvSpPr txBox="1">
            <a:spLocks noGrp="1"/>
          </p:cNvSpPr>
          <p:nvPr>
            <p:ph type="title"/>
          </p:nvPr>
        </p:nvSpPr>
        <p:spPr>
          <a:xfrm>
            <a:off x="628650" y="273844"/>
            <a:ext cx="7886700" cy="9942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19" name="Google Shape;119;p24"/>
          <p:cNvSpPr txBox="1">
            <a:spLocks noGrp="1"/>
          </p:cNvSpPr>
          <p:nvPr>
            <p:ph type="body" idx="1"/>
          </p:nvPr>
        </p:nvSpPr>
        <p:spPr>
          <a:xfrm rot="5400000">
            <a:off x="2940300" y="-942431"/>
            <a:ext cx="3263400" cy="78867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120" name="Google Shape;120;p24"/>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21" name="Google Shape;121;p24"/>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22" name="Google Shape;122;p2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23"/>
        <p:cNvGrpSpPr/>
        <p:nvPr/>
      </p:nvGrpSpPr>
      <p:grpSpPr>
        <a:xfrm>
          <a:off x="0" y="0"/>
          <a:ext cx="0" cy="0"/>
          <a:chOff x="0" y="0"/>
          <a:chExt cx="0" cy="0"/>
        </a:xfrm>
      </p:grpSpPr>
      <p:sp>
        <p:nvSpPr>
          <p:cNvPr id="124" name="Google Shape;124;p25"/>
          <p:cNvSpPr txBox="1">
            <a:spLocks noGrp="1"/>
          </p:cNvSpPr>
          <p:nvPr>
            <p:ph type="title"/>
          </p:nvPr>
        </p:nvSpPr>
        <p:spPr>
          <a:xfrm rot="5400000">
            <a:off x="5350050" y="1467544"/>
            <a:ext cx="4359000" cy="19716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25" name="Google Shape;125;p25"/>
          <p:cNvSpPr txBox="1">
            <a:spLocks noGrp="1"/>
          </p:cNvSpPr>
          <p:nvPr>
            <p:ph type="body" idx="1"/>
          </p:nvPr>
        </p:nvSpPr>
        <p:spPr>
          <a:xfrm rot="5400000">
            <a:off x="1349475" y="-447056"/>
            <a:ext cx="4359000" cy="58008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126" name="Google Shape;126;p25"/>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27" name="Google Shape;127;p25"/>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28" name="Google Shape;128;p2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2"/>
        <p:cNvGrpSpPr/>
        <p:nvPr/>
      </p:nvGrpSpPr>
      <p:grpSpPr>
        <a:xfrm>
          <a:off x="0" y="0"/>
          <a:ext cx="0" cy="0"/>
          <a:chOff x="0" y="0"/>
          <a:chExt cx="0" cy="0"/>
        </a:xfrm>
      </p:grpSpPr>
      <p:sp>
        <p:nvSpPr>
          <p:cNvPr id="63" name="Google Shape;63;p15"/>
          <p:cNvSpPr txBox="1">
            <a:spLocks noGrp="1"/>
          </p:cNvSpPr>
          <p:nvPr>
            <p:ph type="title"/>
          </p:nvPr>
        </p:nvSpPr>
        <p:spPr>
          <a:xfrm>
            <a:off x="167960" y="184848"/>
            <a:ext cx="7886700" cy="6423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2900"/>
              <a:buFont typeface="Calibri"/>
              <a:buNone/>
              <a:defRPr sz="29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4" name="Google Shape;64;p15"/>
          <p:cNvSpPr txBox="1">
            <a:spLocks noGrp="1"/>
          </p:cNvSpPr>
          <p:nvPr>
            <p:ph type="body" idx="1"/>
          </p:nvPr>
        </p:nvSpPr>
        <p:spPr>
          <a:xfrm>
            <a:off x="628650" y="1034171"/>
            <a:ext cx="7886700" cy="32634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65" name="Google Shape;65;p15"/>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66" name="Google Shape;66;p15"/>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67" name="Google Shape;67;p1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White Divider Slide">
  <p:cSld name="White Divider Slide">
    <p:spTree>
      <p:nvGrpSpPr>
        <p:cNvPr id="1" name="Shape 68"/>
        <p:cNvGrpSpPr/>
        <p:nvPr/>
      </p:nvGrpSpPr>
      <p:grpSpPr>
        <a:xfrm>
          <a:off x="0" y="0"/>
          <a:ext cx="0" cy="0"/>
          <a:chOff x="0" y="0"/>
          <a:chExt cx="0" cy="0"/>
        </a:xfrm>
      </p:grpSpPr>
      <p:sp>
        <p:nvSpPr>
          <p:cNvPr id="69" name="Google Shape;69;p16"/>
          <p:cNvSpPr txBox="1">
            <a:spLocks noGrp="1"/>
          </p:cNvSpPr>
          <p:nvPr>
            <p:ph type="ctrTitle"/>
          </p:nvPr>
        </p:nvSpPr>
        <p:spPr>
          <a:xfrm>
            <a:off x="457200" y="1482544"/>
            <a:ext cx="7772400" cy="1102500"/>
          </a:xfrm>
          <a:prstGeom prst="rect">
            <a:avLst/>
          </a:prstGeom>
          <a:noFill/>
          <a:ln>
            <a:noFill/>
          </a:ln>
        </p:spPr>
        <p:txBody>
          <a:bodyPr spcFirstLastPara="1" wrap="square" lIns="68575" tIns="68575" rIns="68575" bIns="68575" anchor="b" anchorCtr="0"/>
          <a:lstStyle>
            <a:lvl1pPr marR="0" lvl="0" algn="l" rtl="0">
              <a:lnSpc>
                <a:spcPct val="90000"/>
              </a:lnSpc>
              <a:spcBef>
                <a:spcPts val="0"/>
              </a:spcBef>
              <a:spcAft>
                <a:spcPts val="0"/>
              </a:spcAft>
              <a:buClr>
                <a:schemeClr val="accent4"/>
              </a:buClr>
              <a:buSzPts val="3000"/>
              <a:buFont typeface="Calibri"/>
              <a:buNone/>
              <a:defRPr sz="3000" b="0" i="0" u="none" strike="noStrike" cap="none">
                <a:solidFill>
                  <a:schemeClr val="accent4"/>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70" name="Google Shape;70;p16"/>
          <p:cNvSpPr txBox="1">
            <a:spLocks noGrp="1"/>
          </p:cNvSpPr>
          <p:nvPr>
            <p:ph type="subTitle" idx="1"/>
          </p:nvPr>
        </p:nvSpPr>
        <p:spPr>
          <a:xfrm>
            <a:off x="457200" y="2604253"/>
            <a:ext cx="7772400" cy="1026600"/>
          </a:xfrm>
          <a:prstGeom prst="rect">
            <a:avLst/>
          </a:prstGeom>
          <a:noFill/>
          <a:ln>
            <a:noFill/>
          </a:ln>
        </p:spPr>
        <p:txBody>
          <a:bodyPr spcFirstLastPara="1" wrap="square" lIns="68575" tIns="68575" rIns="68575" bIns="68575" anchor="t" anchorCtr="0"/>
          <a:lstStyle>
            <a:lvl1pPr marR="0" lvl="0" algn="l" rtl="0">
              <a:lnSpc>
                <a:spcPct val="90000"/>
              </a:lnSpc>
              <a:spcBef>
                <a:spcPts val="800"/>
              </a:spcBef>
              <a:spcAft>
                <a:spcPts val="0"/>
              </a:spcAft>
              <a:buClr>
                <a:srgbClr val="888888"/>
              </a:buClr>
              <a:buSzPts val="2100"/>
              <a:buFont typeface="Arial"/>
              <a:buNone/>
              <a:defRPr sz="2100" b="0" i="0" u="none" strike="noStrike" cap="none">
                <a:solidFill>
                  <a:srgbClr val="888888"/>
                </a:solidFill>
                <a:latin typeface="Calibri"/>
                <a:ea typeface="Calibri"/>
                <a:cs typeface="Calibri"/>
                <a:sym typeface="Calibri"/>
              </a:defRPr>
            </a:lvl1pPr>
            <a:lvl2pPr marR="0" lvl="1" algn="ctr" rtl="0">
              <a:lnSpc>
                <a:spcPct val="90000"/>
              </a:lnSpc>
              <a:spcBef>
                <a:spcPts val="40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2pPr>
            <a:lvl3pPr marR="0" lvl="2" algn="ctr" rtl="0">
              <a:lnSpc>
                <a:spcPct val="90000"/>
              </a:lnSpc>
              <a:spcBef>
                <a:spcPts val="400"/>
              </a:spcBef>
              <a:spcAft>
                <a:spcPts val="0"/>
              </a:spcAft>
              <a:buClr>
                <a:srgbClr val="888888"/>
              </a:buClr>
              <a:buSzPts val="1500"/>
              <a:buFont typeface="Arial"/>
              <a:buNone/>
              <a:defRPr sz="1500" b="0" i="0" u="none" strike="noStrike" cap="none">
                <a:solidFill>
                  <a:srgbClr val="888888"/>
                </a:solidFill>
                <a:latin typeface="Calibri"/>
                <a:ea typeface="Calibri"/>
                <a:cs typeface="Calibri"/>
                <a:sym typeface="Calibri"/>
              </a:defRPr>
            </a:lvl3pPr>
            <a:lvl4pPr marR="0" lvl="3" algn="ctr"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4pPr>
            <a:lvl5pPr marR="0" lvl="4" algn="ctr"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5pPr>
            <a:lvl6pPr marR="0" lvl="5" algn="ctr"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6pPr>
            <a:lvl7pPr marR="0" lvl="6" algn="ctr"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7pPr>
            <a:lvl8pPr marR="0" lvl="7" algn="ctr"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8pPr>
            <a:lvl9pPr marR="0" lvl="8" algn="ctr"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71" name="Google Shape;71;p16"/>
          <p:cNvSpPr/>
          <p:nvPr/>
        </p:nvSpPr>
        <p:spPr>
          <a:xfrm>
            <a:off x="104588" y="537883"/>
            <a:ext cx="8815200" cy="504300"/>
          </a:xfrm>
          <a:prstGeom prst="rect">
            <a:avLst/>
          </a:prstGeom>
          <a:solidFill>
            <a:schemeClr val="lt1"/>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blipFill rotWithShape="1">
          <a:blip r:embed="rId2">
            <a:alphaModFix/>
          </a:blip>
          <a:stretch>
            <a:fillRect/>
          </a:stretch>
        </a:blipFill>
        <a:effectLst/>
      </p:bgPr>
    </p:bg>
    <p:spTree>
      <p:nvGrpSpPr>
        <p:cNvPr id="1" name="Shape 72"/>
        <p:cNvGrpSpPr/>
        <p:nvPr/>
      </p:nvGrpSpPr>
      <p:grpSpPr>
        <a:xfrm>
          <a:off x="0" y="0"/>
          <a:ext cx="0" cy="0"/>
          <a:chOff x="0" y="0"/>
          <a:chExt cx="0" cy="0"/>
        </a:xfrm>
      </p:grpSpPr>
      <p:sp>
        <p:nvSpPr>
          <p:cNvPr id="73" name="Google Shape;73;p17"/>
          <p:cNvSpPr txBox="1">
            <a:spLocks noGrp="1"/>
          </p:cNvSpPr>
          <p:nvPr>
            <p:ph type="title"/>
          </p:nvPr>
        </p:nvSpPr>
        <p:spPr>
          <a:xfrm>
            <a:off x="623888" y="1282304"/>
            <a:ext cx="7886700" cy="2139600"/>
          </a:xfrm>
          <a:prstGeom prst="rect">
            <a:avLst/>
          </a:prstGeom>
          <a:noFill/>
          <a:ln>
            <a:noFill/>
          </a:ln>
        </p:spPr>
        <p:txBody>
          <a:bodyPr spcFirstLastPara="1" wrap="square" lIns="68575" tIns="68575" rIns="68575" bIns="68575" anchor="b" anchorCtr="0"/>
          <a:lstStyle>
            <a:lvl1pPr marR="0" lvl="0" algn="l" rtl="0">
              <a:lnSpc>
                <a:spcPct val="90000"/>
              </a:lnSpc>
              <a:spcBef>
                <a:spcPts val="0"/>
              </a:spcBef>
              <a:spcAft>
                <a:spcPts val="0"/>
              </a:spcAft>
              <a:buClr>
                <a:schemeClr val="dk1"/>
              </a:buClr>
              <a:buSzPts val="4500"/>
              <a:buFont typeface="Calibri"/>
              <a:buNone/>
              <a:defRPr sz="45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74" name="Google Shape;74;p17"/>
          <p:cNvSpPr txBox="1">
            <a:spLocks noGrp="1"/>
          </p:cNvSpPr>
          <p:nvPr>
            <p:ph type="body" idx="1"/>
          </p:nvPr>
        </p:nvSpPr>
        <p:spPr>
          <a:xfrm>
            <a:off x="623888" y="3442097"/>
            <a:ext cx="7886700" cy="1125300"/>
          </a:xfrm>
          <a:prstGeom prst="rect">
            <a:avLst/>
          </a:prstGeom>
          <a:noFill/>
          <a:ln>
            <a:noFill/>
          </a:ln>
        </p:spPr>
        <p:txBody>
          <a:bodyPr spcFirstLastPara="1" wrap="square" lIns="68575" tIns="68575" rIns="68575" bIns="68575" anchor="t" anchorCtr="0"/>
          <a:lstStyle>
            <a:lvl1pPr marL="457200" marR="0" lvl="0" indent="-228600" algn="l" rtl="0">
              <a:lnSpc>
                <a:spcPct val="90000"/>
              </a:lnSpc>
              <a:spcBef>
                <a:spcPts val="80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1pPr>
            <a:lvl2pPr marL="914400" marR="0" lvl="1" indent="-228600" algn="l" rtl="0">
              <a:lnSpc>
                <a:spcPct val="90000"/>
              </a:lnSpc>
              <a:spcBef>
                <a:spcPts val="400"/>
              </a:spcBef>
              <a:spcAft>
                <a:spcPts val="0"/>
              </a:spcAft>
              <a:buClr>
                <a:srgbClr val="888888"/>
              </a:buClr>
              <a:buSzPts val="1500"/>
              <a:buFont typeface="Arial"/>
              <a:buNone/>
              <a:defRPr sz="1500" b="0" i="0" u="none" strike="noStrike" cap="none">
                <a:solidFill>
                  <a:srgbClr val="888888"/>
                </a:solidFill>
                <a:latin typeface="Calibri"/>
                <a:ea typeface="Calibri"/>
                <a:cs typeface="Calibri"/>
                <a:sym typeface="Calibri"/>
              </a:defRPr>
            </a:lvl2pPr>
            <a:lvl3pPr marL="1371600" marR="0" lvl="2" indent="-228600" algn="l" rtl="0">
              <a:lnSpc>
                <a:spcPct val="90000"/>
              </a:lnSpc>
              <a:spcBef>
                <a:spcPts val="40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3pPr>
            <a:lvl4pPr marL="1828800" marR="0" lvl="3"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4pPr>
            <a:lvl5pPr marL="2286000" marR="0" lvl="4"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5pPr>
            <a:lvl6pPr marL="2743200" marR="0" lvl="5"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6pPr>
            <a:lvl7pPr marL="3200400" marR="0" lvl="6"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7pPr>
            <a:lvl8pPr marL="3657600" marR="0" lvl="7"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8pPr>
            <a:lvl9pPr marL="4114800" marR="0" lvl="8" indent="-228600" algn="l" rtl="0">
              <a:lnSpc>
                <a:spcPct val="90000"/>
              </a:lnSpc>
              <a:spcBef>
                <a:spcPts val="400"/>
              </a:spcBef>
              <a:spcAft>
                <a:spcPts val="0"/>
              </a:spcAft>
              <a:buClr>
                <a:srgbClr val="888888"/>
              </a:buClr>
              <a:buSzPts val="1200"/>
              <a:buFont typeface="Arial"/>
              <a:buNone/>
              <a:defRPr sz="1200" b="0" i="0" u="none" strike="noStrike" cap="none">
                <a:solidFill>
                  <a:srgbClr val="888888"/>
                </a:solidFill>
                <a:latin typeface="Calibri"/>
                <a:ea typeface="Calibri"/>
                <a:cs typeface="Calibri"/>
                <a:sym typeface="Calibri"/>
              </a:defRPr>
            </a:lvl9pPr>
          </a:lstStyle>
          <a:p>
            <a:endParaRPr/>
          </a:p>
        </p:txBody>
      </p:sp>
      <p:sp>
        <p:nvSpPr>
          <p:cNvPr id="75" name="Google Shape;75;p17"/>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76" name="Google Shape;76;p17"/>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77" name="Google Shape;77;p17"/>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8"/>
        <p:cNvGrpSpPr/>
        <p:nvPr/>
      </p:nvGrpSpPr>
      <p:grpSpPr>
        <a:xfrm>
          <a:off x="0" y="0"/>
          <a:ext cx="0" cy="0"/>
          <a:chOff x="0" y="0"/>
          <a:chExt cx="0" cy="0"/>
        </a:xfrm>
      </p:grpSpPr>
      <p:sp>
        <p:nvSpPr>
          <p:cNvPr id="79" name="Google Shape;79;p18"/>
          <p:cNvSpPr txBox="1">
            <a:spLocks noGrp="1"/>
          </p:cNvSpPr>
          <p:nvPr>
            <p:ph type="title"/>
          </p:nvPr>
        </p:nvSpPr>
        <p:spPr>
          <a:xfrm>
            <a:off x="628650" y="273844"/>
            <a:ext cx="7886700" cy="9942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80" name="Google Shape;80;p18"/>
          <p:cNvSpPr txBox="1">
            <a:spLocks noGrp="1"/>
          </p:cNvSpPr>
          <p:nvPr>
            <p:ph type="body" idx="1"/>
          </p:nvPr>
        </p:nvSpPr>
        <p:spPr>
          <a:xfrm>
            <a:off x="628650" y="1369219"/>
            <a:ext cx="3886200" cy="32634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81" name="Google Shape;81;p18"/>
          <p:cNvSpPr txBox="1">
            <a:spLocks noGrp="1"/>
          </p:cNvSpPr>
          <p:nvPr>
            <p:ph type="body" idx="2"/>
          </p:nvPr>
        </p:nvSpPr>
        <p:spPr>
          <a:xfrm>
            <a:off x="4629150" y="1369219"/>
            <a:ext cx="3886200" cy="32634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82" name="Google Shape;82;p18"/>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83" name="Google Shape;83;p18"/>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84" name="Google Shape;84;p18"/>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85"/>
        <p:cNvGrpSpPr/>
        <p:nvPr/>
      </p:nvGrpSpPr>
      <p:grpSpPr>
        <a:xfrm>
          <a:off x="0" y="0"/>
          <a:ext cx="0" cy="0"/>
          <a:chOff x="0" y="0"/>
          <a:chExt cx="0" cy="0"/>
        </a:xfrm>
      </p:grpSpPr>
      <p:sp>
        <p:nvSpPr>
          <p:cNvPr id="86" name="Google Shape;86;p19"/>
          <p:cNvSpPr txBox="1">
            <a:spLocks noGrp="1"/>
          </p:cNvSpPr>
          <p:nvPr>
            <p:ph type="title"/>
          </p:nvPr>
        </p:nvSpPr>
        <p:spPr>
          <a:xfrm>
            <a:off x="629841" y="273844"/>
            <a:ext cx="7886700" cy="9942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87" name="Google Shape;87;p19"/>
          <p:cNvSpPr txBox="1">
            <a:spLocks noGrp="1"/>
          </p:cNvSpPr>
          <p:nvPr>
            <p:ph type="body" idx="1"/>
          </p:nvPr>
        </p:nvSpPr>
        <p:spPr>
          <a:xfrm>
            <a:off x="629841" y="1260872"/>
            <a:ext cx="3868500" cy="618000"/>
          </a:xfrm>
          <a:prstGeom prst="rect">
            <a:avLst/>
          </a:prstGeom>
          <a:noFill/>
          <a:ln>
            <a:noFill/>
          </a:ln>
        </p:spPr>
        <p:txBody>
          <a:bodyPr spcFirstLastPara="1" wrap="square" lIns="68575" tIns="68575" rIns="68575" bIns="68575" anchor="b" anchorCtr="0"/>
          <a:lstStyle>
            <a:lvl1pPr marL="457200" marR="0" lvl="0" indent="-228600" algn="l" rtl="0">
              <a:lnSpc>
                <a:spcPct val="90000"/>
              </a:lnSpc>
              <a:spcBef>
                <a:spcPts val="8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400"/>
              </a:spcBef>
              <a:spcAft>
                <a:spcPts val="0"/>
              </a:spcAft>
              <a:buClr>
                <a:schemeClr val="dk1"/>
              </a:buClr>
              <a:buSzPts val="1500"/>
              <a:buFont typeface="Arial"/>
              <a:buNone/>
              <a:defRPr sz="15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400"/>
              </a:spcBef>
              <a:spcAft>
                <a:spcPts val="0"/>
              </a:spcAft>
              <a:buClr>
                <a:schemeClr val="dk1"/>
              </a:buClr>
              <a:buSzPts val="1400"/>
              <a:buFont typeface="Arial"/>
              <a:buNone/>
              <a:defRPr sz="14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9pPr>
          </a:lstStyle>
          <a:p>
            <a:endParaRPr/>
          </a:p>
        </p:txBody>
      </p:sp>
      <p:sp>
        <p:nvSpPr>
          <p:cNvPr id="88" name="Google Shape;88;p19"/>
          <p:cNvSpPr txBox="1">
            <a:spLocks noGrp="1"/>
          </p:cNvSpPr>
          <p:nvPr>
            <p:ph type="body" idx="2"/>
          </p:nvPr>
        </p:nvSpPr>
        <p:spPr>
          <a:xfrm>
            <a:off x="629841" y="1878806"/>
            <a:ext cx="3868500" cy="27633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89" name="Google Shape;89;p19"/>
          <p:cNvSpPr txBox="1">
            <a:spLocks noGrp="1"/>
          </p:cNvSpPr>
          <p:nvPr>
            <p:ph type="body" idx="3"/>
          </p:nvPr>
        </p:nvSpPr>
        <p:spPr>
          <a:xfrm>
            <a:off x="4629150" y="1260872"/>
            <a:ext cx="3887400" cy="618000"/>
          </a:xfrm>
          <a:prstGeom prst="rect">
            <a:avLst/>
          </a:prstGeom>
          <a:noFill/>
          <a:ln>
            <a:noFill/>
          </a:ln>
        </p:spPr>
        <p:txBody>
          <a:bodyPr spcFirstLastPara="1" wrap="square" lIns="68575" tIns="68575" rIns="68575" bIns="68575" anchor="b" anchorCtr="0"/>
          <a:lstStyle>
            <a:lvl1pPr marL="457200" marR="0" lvl="0" indent="-228600" algn="l" rtl="0">
              <a:lnSpc>
                <a:spcPct val="90000"/>
              </a:lnSpc>
              <a:spcBef>
                <a:spcPts val="8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400"/>
              </a:spcBef>
              <a:spcAft>
                <a:spcPts val="0"/>
              </a:spcAft>
              <a:buClr>
                <a:schemeClr val="dk1"/>
              </a:buClr>
              <a:buSzPts val="1500"/>
              <a:buFont typeface="Arial"/>
              <a:buNone/>
              <a:defRPr sz="15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400"/>
              </a:spcBef>
              <a:spcAft>
                <a:spcPts val="0"/>
              </a:spcAft>
              <a:buClr>
                <a:schemeClr val="dk1"/>
              </a:buClr>
              <a:buSzPts val="1400"/>
              <a:buFont typeface="Arial"/>
              <a:buNone/>
              <a:defRPr sz="14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400"/>
              </a:spcBef>
              <a:spcAft>
                <a:spcPts val="0"/>
              </a:spcAft>
              <a:buClr>
                <a:schemeClr val="dk1"/>
              </a:buClr>
              <a:buSzPts val="1200"/>
              <a:buFont typeface="Arial"/>
              <a:buNone/>
              <a:defRPr sz="1200" b="1" i="0" u="none" strike="noStrike" cap="none">
                <a:solidFill>
                  <a:schemeClr val="dk1"/>
                </a:solidFill>
                <a:latin typeface="Calibri"/>
                <a:ea typeface="Calibri"/>
                <a:cs typeface="Calibri"/>
                <a:sym typeface="Calibri"/>
              </a:defRPr>
            </a:lvl9pPr>
          </a:lstStyle>
          <a:p>
            <a:endParaRPr/>
          </a:p>
        </p:txBody>
      </p:sp>
      <p:sp>
        <p:nvSpPr>
          <p:cNvPr id="90" name="Google Shape;90;p19"/>
          <p:cNvSpPr txBox="1">
            <a:spLocks noGrp="1"/>
          </p:cNvSpPr>
          <p:nvPr>
            <p:ph type="body" idx="4"/>
          </p:nvPr>
        </p:nvSpPr>
        <p:spPr>
          <a:xfrm>
            <a:off x="4629150" y="1878806"/>
            <a:ext cx="3887400" cy="27633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91" name="Google Shape;91;p19"/>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92" name="Google Shape;92;p19"/>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93" name="Google Shape;93;p19"/>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4"/>
        <p:cNvGrpSpPr/>
        <p:nvPr/>
      </p:nvGrpSpPr>
      <p:grpSpPr>
        <a:xfrm>
          <a:off x="0" y="0"/>
          <a:ext cx="0" cy="0"/>
          <a:chOff x="0" y="0"/>
          <a:chExt cx="0" cy="0"/>
        </a:xfrm>
      </p:grpSpPr>
      <p:sp>
        <p:nvSpPr>
          <p:cNvPr id="95" name="Google Shape;95;p20"/>
          <p:cNvSpPr txBox="1">
            <a:spLocks noGrp="1"/>
          </p:cNvSpPr>
          <p:nvPr>
            <p:ph type="title"/>
          </p:nvPr>
        </p:nvSpPr>
        <p:spPr>
          <a:xfrm>
            <a:off x="628650" y="273844"/>
            <a:ext cx="7886700" cy="9942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96" name="Google Shape;96;p20"/>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97" name="Google Shape;97;p20"/>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98" name="Google Shape;98;p20"/>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99"/>
        <p:cNvGrpSpPr/>
        <p:nvPr/>
      </p:nvGrpSpPr>
      <p:grpSpPr>
        <a:xfrm>
          <a:off x="0" y="0"/>
          <a:ext cx="0" cy="0"/>
          <a:chOff x="0" y="0"/>
          <a:chExt cx="0" cy="0"/>
        </a:xfrm>
      </p:grpSpPr>
      <p:sp>
        <p:nvSpPr>
          <p:cNvPr id="100" name="Google Shape;100;p21"/>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01" name="Google Shape;101;p21"/>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02" name="Google Shape;102;p21"/>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03"/>
        <p:cNvGrpSpPr/>
        <p:nvPr/>
      </p:nvGrpSpPr>
      <p:grpSpPr>
        <a:xfrm>
          <a:off x="0" y="0"/>
          <a:ext cx="0" cy="0"/>
          <a:chOff x="0" y="0"/>
          <a:chExt cx="0" cy="0"/>
        </a:xfrm>
      </p:grpSpPr>
      <p:sp>
        <p:nvSpPr>
          <p:cNvPr id="104" name="Google Shape;104;p22"/>
          <p:cNvSpPr txBox="1">
            <a:spLocks noGrp="1"/>
          </p:cNvSpPr>
          <p:nvPr>
            <p:ph type="title"/>
          </p:nvPr>
        </p:nvSpPr>
        <p:spPr>
          <a:xfrm>
            <a:off x="629841" y="342900"/>
            <a:ext cx="2949000" cy="1200300"/>
          </a:xfrm>
          <a:prstGeom prst="rect">
            <a:avLst/>
          </a:prstGeom>
          <a:noFill/>
          <a:ln>
            <a:noFill/>
          </a:ln>
        </p:spPr>
        <p:txBody>
          <a:bodyPr spcFirstLastPara="1" wrap="square" lIns="68575" tIns="68575" rIns="68575" bIns="68575" anchor="b" anchorCtr="0"/>
          <a:lstStyle>
            <a:lvl1pPr marR="0" lvl="0" algn="l" rtl="0">
              <a:lnSpc>
                <a:spcPct val="90000"/>
              </a:lnSpc>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05" name="Google Shape;105;p22"/>
          <p:cNvSpPr txBox="1">
            <a:spLocks noGrp="1"/>
          </p:cNvSpPr>
          <p:nvPr>
            <p:ph type="body" idx="1"/>
          </p:nvPr>
        </p:nvSpPr>
        <p:spPr>
          <a:xfrm>
            <a:off x="3887391" y="740569"/>
            <a:ext cx="4629300" cy="3655200"/>
          </a:xfrm>
          <a:prstGeom prst="rect">
            <a:avLst/>
          </a:prstGeom>
          <a:noFill/>
          <a:ln>
            <a:noFill/>
          </a:ln>
        </p:spPr>
        <p:txBody>
          <a:bodyPr spcFirstLastPara="1" wrap="square" lIns="68575" tIns="68575" rIns="68575" bIns="68575" anchor="t" anchorCtr="0"/>
          <a:lstStyle>
            <a:lvl1pPr marL="457200" marR="0" lvl="0" indent="-381000" algn="l" rtl="0">
              <a:lnSpc>
                <a:spcPct val="90000"/>
              </a:lnSpc>
              <a:spcBef>
                <a:spcPts val="8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61950" algn="l" rtl="0">
              <a:lnSpc>
                <a:spcPct val="90000"/>
              </a:lnSpc>
              <a:spcBef>
                <a:spcPts val="4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4pPr>
            <a:lvl5pPr marL="2286000" marR="0" lvl="4"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5pPr>
            <a:lvl6pPr marL="2743200" marR="0" lvl="5"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6pPr>
            <a:lvl7pPr marL="3200400" marR="0" lvl="6"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7pPr>
            <a:lvl8pPr marL="3657600" marR="0" lvl="7"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8pPr>
            <a:lvl9pPr marL="4114800" marR="0" lvl="8"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9pPr>
          </a:lstStyle>
          <a:p>
            <a:endParaRPr/>
          </a:p>
        </p:txBody>
      </p:sp>
      <p:sp>
        <p:nvSpPr>
          <p:cNvPr id="106" name="Google Shape;106;p22"/>
          <p:cNvSpPr txBox="1">
            <a:spLocks noGrp="1"/>
          </p:cNvSpPr>
          <p:nvPr>
            <p:ph type="body" idx="2"/>
          </p:nvPr>
        </p:nvSpPr>
        <p:spPr>
          <a:xfrm>
            <a:off x="629841" y="1543050"/>
            <a:ext cx="2949000" cy="2858700"/>
          </a:xfrm>
          <a:prstGeom prst="rect">
            <a:avLst/>
          </a:prstGeom>
          <a:noFill/>
          <a:ln>
            <a:noFill/>
          </a:ln>
        </p:spPr>
        <p:txBody>
          <a:bodyPr spcFirstLastPara="1" wrap="square" lIns="68575" tIns="68575" rIns="68575" bIns="68575" anchor="t" anchorCtr="0"/>
          <a:lstStyle>
            <a:lvl1pPr marL="457200" marR="0" lvl="0" indent="-228600" algn="l" rtl="0">
              <a:lnSpc>
                <a:spcPct val="90000"/>
              </a:lnSpc>
              <a:spcBef>
                <a:spcPts val="8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400"/>
              </a:spcBef>
              <a:spcAft>
                <a:spcPts val="0"/>
              </a:spcAft>
              <a:buClr>
                <a:schemeClr val="dk1"/>
              </a:buClr>
              <a:buSzPts val="1100"/>
              <a:buFont typeface="Arial"/>
              <a:buNone/>
              <a:defRPr sz="11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40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400"/>
              </a:spcBef>
              <a:spcAft>
                <a:spcPts val="0"/>
              </a:spcAft>
              <a:buClr>
                <a:schemeClr val="dk1"/>
              </a:buClr>
              <a:buSzPts val="800"/>
              <a:buFont typeface="Arial"/>
              <a:buNone/>
              <a:defRPr sz="800" b="0" i="0" u="none" strike="noStrike" cap="none">
                <a:solidFill>
                  <a:schemeClr val="dk1"/>
                </a:solidFill>
                <a:latin typeface="Calibri"/>
                <a:ea typeface="Calibri"/>
                <a:cs typeface="Calibri"/>
                <a:sym typeface="Calibri"/>
              </a:defRPr>
            </a:lvl9pPr>
          </a:lstStyle>
          <a:p>
            <a:endParaRPr/>
          </a:p>
        </p:txBody>
      </p:sp>
      <p:sp>
        <p:nvSpPr>
          <p:cNvPr id="107" name="Google Shape;107;p22"/>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08" name="Google Shape;108;p22"/>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109" name="Google Shape;109;p22"/>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a:solidFill>
                  <a:srgbClr val="888888"/>
                </a:solidFill>
                <a:latin typeface="Calibri"/>
                <a:ea typeface="Calibri"/>
                <a:cs typeface="Calibri"/>
                <a:sym typeface="Calibri"/>
              </a:defRPr>
            </a:lvl1pPr>
            <a:lvl2pPr marL="0" marR="0" lvl="1" indent="0" algn="r" rtl="0">
              <a:spcBef>
                <a:spcPts val="0"/>
              </a:spcBef>
              <a:buNone/>
              <a:defRPr sz="900">
                <a:solidFill>
                  <a:srgbClr val="888888"/>
                </a:solidFill>
                <a:latin typeface="Calibri"/>
                <a:ea typeface="Calibri"/>
                <a:cs typeface="Calibri"/>
                <a:sym typeface="Calibri"/>
              </a:defRPr>
            </a:lvl2pPr>
            <a:lvl3pPr marL="0" marR="0" lvl="2" indent="0" algn="r" rtl="0">
              <a:spcBef>
                <a:spcPts val="0"/>
              </a:spcBef>
              <a:buNone/>
              <a:defRPr sz="900">
                <a:solidFill>
                  <a:srgbClr val="888888"/>
                </a:solidFill>
                <a:latin typeface="Calibri"/>
                <a:ea typeface="Calibri"/>
                <a:cs typeface="Calibri"/>
                <a:sym typeface="Calibri"/>
              </a:defRPr>
            </a:lvl3pPr>
            <a:lvl4pPr marL="0" marR="0" lvl="3" indent="0" algn="r" rtl="0">
              <a:spcBef>
                <a:spcPts val="0"/>
              </a:spcBef>
              <a:buNone/>
              <a:defRPr sz="900">
                <a:solidFill>
                  <a:srgbClr val="888888"/>
                </a:solidFill>
                <a:latin typeface="Calibri"/>
                <a:ea typeface="Calibri"/>
                <a:cs typeface="Calibri"/>
                <a:sym typeface="Calibri"/>
              </a:defRPr>
            </a:lvl4pPr>
            <a:lvl5pPr marL="0" marR="0" lvl="4" indent="0" algn="r" rtl="0">
              <a:spcBef>
                <a:spcPts val="0"/>
              </a:spcBef>
              <a:buNone/>
              <a:defRPr sz="900">
                <a:solidFill>
                  <a:srgbClr val="888888"/>
                </a:solidFill>
                <a:latin typeface="Calibri"/>
                <a:ea typeface="Calibri"/>
                <a:cs typeface="Calibri"/>
                <a:sym typeface="Calibri"/>
              </a:defRPr>
            </a:lvl5pPr>
            <a:lvl6pPr marL="0" marR="0" lvl="5" indent="0" algn="r" rtl="0">
              <a:spcBef>
                <a:spcPts val="0"/>
              </a:spcBef>
              <a:buNone/>
              <a:defRPr sz="900">
                <a:solidFill>
                  <a:srgbClr val="888888"/>
                </a:solidFill>
                <a:latin typeface="Calibri"/>
                <a:ea typeface="Calibri"/>
                <a:cs typeface="Calibri"/>
                <a:sym typeface="Calibri"/>
              </a:defRPr>
            </a:lvl6pPr>
            <a:lvl7pPr marL="0" marR="0" lvl="6" indent="0" algn="r" rtl="0">
              <a:spcBef>
                <a:spcPts val="0"/>
              </a:spcBef>
              <a:buNone/>
              <a:defRPr sz="900">
                <a:solidFill>
                  <a:srgbClr val="888888"/>
                </a:solidFill>
                <a:latin typeface="Calibri"/>
                <a:ea typeface="Calibri"/>
                <a:cs typeface="Calibri"/>
                <a:sym typeface="Calibri"/>
              </a:defRPr>
            </a:lvl7pPr>
            <a:lvl8pPr marL="0" marR="0" lvl="7" indent="0" algn="r" rtl="0">
              <a:spcBef>
                <a:spcPts val="0"/>
              </a:spcBef>
              <a:buNone/>
              <a:defRPr sz="900">
                <a:solidFill>
                  <a:srgbClr val="888888"/>
                </a:solidFill>
                <a:latin typeface="Calibri"/>
                <a:ea typeface="Calibri"/>
                <a:cs typeface="Calibri"/>
                <a:sym typeface="Calibri"/>
              </a:defRPr>
            </a:lvl8pPr>
            <a:lvl9pPr marL="0" marR="0" lvl="8" indent="0" algn="r" rtl="0">
              <a:spcBef>
                <a:spcPts val="0"/>
              </a:spcBef>
              <a:buNone/>
              <a:defRPr sz="9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4">
            <a:alphaModFix/>
          </a:blip>
          <a:stretch>
            <a:fillRect/>
          </a:stretch>
        </a:blip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628650" y="273844"/>
            <a:ext cx="7886700" cy="994200"/>
          </a:xfrm>
          <a:prstGeom prst="rect">
            <a:avLst/>
          </a:prstGeom>
          <a:noFill/>
          <a:ln>
            <a:noFill/>
          </a:ln>
        </p:spPr>
        <p:txBody>
          <a:bodyPr spcFirstLastPara="1" wrap="square" lIns="68575" tIns="68575" rIns="68575" bIns="68575" anchor="ctr" anchorCtr="0"/>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52" name="Google Shape;52;p13"/>
          <p:cNvSpPr txBox="1">
            <a:spLocks noGrp="1"/>
          </p:cNvSpPr>
          <p:nvPr>
            <p:ph type="body" idx="1"/>
          </p:nvPr>
        </p:nvSpPr>
        <p:spPr>
          <a:xfrm>
            <a:off x="628650" y="1369219"/>
            <a:ext cx="7886700" cy="3263400"/>
          </a:xfrm>
          <a:prstGeom prst="rect">
            <a:avLst/>
          </a:prstGeom>
          <a:noFill/>
          <a:ln>
            <a:noFill/>
          </a:ln>
        </p:spPr>
        <p:txBody>
          <a:bodyPr spcFirstLastPara="1" wrap="square" lIns="68575" tIns="68575" rIns="68575" bIns="68575" anchor="t" anchorCtr="0"/>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dt" idx="10"/>
          </p:nvPr>
        </p:nvSpPr>
        <p:spPr>
          <a:xfrm>
            <a:off x="628650" y="4767263"/>
            <a:ext cx="2057400" cy="273900"/>
          </a:xfrm>
          <a:prstGeom prst="rect">
            <a:avLst/>
          </a:prstGeom>
          <a:noFill/>
          <a:ln>
            <a:noFill/>
          </a:ln>
        </p:spPr>
        <p:txBody>
          <a:bodyPr spcFirstLastPara="1" wrap="square" lIns="68575" tIns="68575" rIns="68575" bIns="68575" anchor="ctr" anchorCtr="0"/>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54" name="Google Shape;54;p13"/>
          <p:cNvSpPr txBox="1">
            <a:spLocks noGrp="1"/>
          </p:cNvSpPr>
          <p:nvPr>
            <p:ph type="ftr" idx="11"/>
          </p:nvPr>
        </p:nvSpPr>
        <p:spPr>
          <a:xfrm>
            <a:off x="3028950" y="4767263"/>
            <a:ext cx="3086100" cy="273900"/>
          </a:xfrm>
          <a:prstGeom prst="rect">
            <a:avLst/>
          </a:prstGeom>
          <a:noFill/>
          <a:ln>
            <a:noFill/>
          </a:ln>
        </p:spPr>
        <p:txBody>
          <a:bodyPr spcFirstLastPara="1" wrap="square" lIns="68575" tIns="68575" rIns="68575" bIns="68575" anchor="ctr" anchorCtr="0"/>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55" name="Google Shape;55;p1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damarcharteracademy.org/title-i-ix/"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hyperlink" Target="https://www.damarcharteracademy.org/title-i-ix/"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in.gov/doe/nutrition/meal-site-information/"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s://indyschild.com/summer-activities/" TargetMode="External"/><Relationship Id="rId4" Type="http://schemas.openxmlformats.org/officeDocument/2006/relationships/hyperlink" Target="https://feedingindianashungry.org/find-your-food-bank/"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commonsensemedia.org/"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s://indyschild.com/indianapolis-splash-pads/" TargetMode="External"/><Relationship Id="rId5" Type="http://schemas.openxmlformats.org/officeDocument/2006/relationships/hyperlink" Target="https://www.indypl.org/programs-events" TargetMode="External"/><Relationship Id="rId4" Type="http://schemas.openxmlformats.org/officeDocument/2006/relationships/hyperlink" Target="https://www.indypl.org/programs-events/srp/kids"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damarcharteracademy.org/calendar-information/"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hyperlink" Target="mailto:corac@damarcharteracademy.org"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mailto:julieg@damarcharteracademy.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damarcharteracademy.org/title-i-ix/"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6"/>
          <p:cNvSpPr/>
          <p:nvPr/>
        </p:nvSpPr>
        <p:spPr>
          <a:xfrm>
            <a:off x="27300" y="0"/>
            <a:ext cx="2241300" cy="4497900"/>
          </a:xfrm>
          <a:prstGeom prst="rect">
            <a:avLst/>
          </a:prstGeom>
          <a:solidFill>
            <a:srgbClr val="FECF00"/>
          </a:solidFill>
          <a:ln w="38100" cap="flat" cmpd="sng">
            <a:solidFill>
              <a:srgbClr val="151E4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26"/>
          <p:cNvSpPr/>
          <p:nvPr/>
        </p:nvSpPr>
        <p:spPr>
          <a:xfrm>
            <a:off x="577950" y="621275"/>
            <a:ext cx="7988100" cy="1447800"/>
          </a:xfrm>
          <a:prstGeom prst="rect">
            <a:avLst/>
          </a:prstGeom>
          <a:solidFill>
            <a:srgbClr val="FFFFFF"/>
          </a:solidFill>
          <a:ln w="47625" cap="flat" cmpd="sng">
            <a:solidFill>
              <a:srgbClr val="151E4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26"/>
          <p:cNvSpPr txBox="1"/>
          <p:nvPr/>
        </p:nvSpPr>
        <p:spPr>
          <a:xfrm>
            <a:off x="27300" y="2932650"/>
            <a:ext cx="2241300" cy="141075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1600" b="1" dirty="0">
                <a:solidFill>
                  <a:srgbClr val="151E49"/>
                </a:solidFill>
                <a:latin typeface="Pacifico"/>
                <a:ea typeface="Pacifico"/>
                <a:cs typeface="Pacifico"/>
                <a:sym typeface="Pacifico"/>
              </a:rPr>
              <a:t>Damar Charter Academy</a:t>
            </a:r>
          </a:p>
          <a:p>
            <a:pPr marL="0" lvl="0" indent="0" algn="ctr" rtl="0">
              <a:spcBef>
                <a:spcPts val="0"/>
              </a:spcBef>
              <a:spcAft>
                <a:spcPts val="0"/>
              </a:spcAft>
              <a:buNone/>
            </a:pPr>
            <a:endParaRPr lang="en-US" sz="1600" b="1" dirty="0">
              <a:solidFill>
                <a:srgbClr val="151E49"/>
              </a:solidFill>
              <a:latin typeface="Pacifico"/>
              <a:ea typeface="Pacifico"/>
              <a:cs typeface="Pacifico"/>
              <a:sym typeface="Pacifico"/>
            </a:endParaRPr>
          </a:p>
          <a:p>
            <a:pPr algn="ctr"/>
            <a:r>
              <a:rPr lang="en-US" sz="1600" b="1" dirty="0">
                <a:solidFill>
                  <a:srgbClr val="151E49"/>
                </a:solidFill>
                <a:latin typeface="Pacifico"/>
                <a:ea typeface="Pacifico"/>
                <a:cs typeface="Pacifico"/>
                <a:sym typeface="Pacifico"/>
              </a:rPr>
              <a:t>May 29th, 2025</a:t>
            </a:r>
            <a:endParaRPr sz="1600" dirty="0">
              <a:solidFill>
                <a:srgbClr val="151E49"/>
              </a:solidFill>
              <a:latin typeface="Pacifico"/>
              <a:ea typeface="Pacifico"/>
              <a:cs typeface="Pacifico"/>
            </a:endParaRPr>
          </a:p>
        </p:txBody>
      </p:sp>
      <p:pic>
        <p:nvPicPr>
          <p:cNvPr id="137" name="Google Shape;137;p26" descr="580b57fcd9996e24bc43c53e.png"/>
          <p:cNvPicPr preferRelativeResize="0"/>
          <p:nvPr/>
        </p:nvPicPr>
        <p:blipFill rotWithShape="1">
          <a:blip r:embed="rId3">
            <a:alphaModFix/>
          </a:blip>
          <a:srcRect/>
          <a:stretch/>
        </p:blipFill>
        <p:spPr>
          <a:xfrm>
            <a:off x="27301" y="4574102"/>
            <a:ext cx="549000" cy="549000"/>
          </a:xfrm>
          <a:prstGeom prst="rect">
            <a:avLst/>
          </a:prstGeom>
          <a:noFill/>
          <a:ln>
            <a:noFill/>
          </a:ln>
        </p:spPr>
      </p:pic>
      <p:sp>
        <p:nvSpPr>
          <p:cNvPr id="138" name="Google Shape;138;p26"/>
          <p:cNvSpPr txBox="1"/>
          <p:nvPr/>
        </p:nvSpPr>
        <p:spPr>
          <a:xfrm>
            <a:off x="482175" y="46759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dirty="0">
                <a:solidFill>
                  <a:srgbClr val="FFFFFF"/>
                </a:solidFill>
                <a:latin typeface="Arial"/>
                <a:ea typeface="Arial"/>
                <a:cs typeface="Arial"/>
                <a:sym typeface="Arial"/>
              </a:rPr>
              <a:t>@EducateIN</a:t>
            </a:r>
            <a:endParaRPr sz="1800" dirty="0"/>
          </a:p>
        </p:txBody>
      </p:sp>
      <p:sp>
        <p:nvSpPr>
          <p:cNvPr id="139" name="Google Shape;139;p26"/>
          <p:cNvSpPr txBox="1"/>
          <p:nvPr/>
        </p:nvSpPr>
        <p:spPr>
          <a:xfrm>
            <a:off x="702475" y="690575"/>
            <a:ext cx="7524600" cy="1190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4000" dirty="0">
                <a:solidFill>
                  <a:srgbClr val="141B4D"/>
                </a:solidFill>
                <a:latin typeface="Carter One"/>
                <a:ea typeface="Carter One"/>
                <a:cs typeface="Carter One"/>
                <a:sym typeface="Carter One"/>
              </a:rPr>
              <a:t>Title I Parent and Family Engagement Policy Meeting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3600" b="1" dirty="0">
                <a:solidFill>
                  <a:srgbClr val="141B4D"/>
                </a:solidFill>
                <a:latin typeface="Playfair Display"/>
                <a:ea typeface="Playfair Display"/>
                <a:cs typeface="Playfair Display"/>
                <a:sym typeface="Playfair Display"/>
              </a:rPr>
              <a:t>School-Parent Compact</a:t>
            </a:r>
            <a:endParaRPr sz="3600" b="1" dirty="0">
              <a:solidFill>
                <a:srgbClr val="141B4D"/>
              </a:solidFill>
              <a:latin typeface="Playfair Display"/>
              <a:ea typeface="Playfair Display"/>
              <a:cs typeface="Playfair Display"/>
              <a:sym typeface="Playfair Display"/>
            </a:endParaRPr>
          </a:p>
        </p:txBody>
      </p:sp>
      <p:sp>
        <p:nvSpPr>
          <p:cNvPr id="148" name="Google Shape;148;p27"/>
          <p:cNvSpPr txBox="1"/>
          <p:nvPr/>
        </p:nvSpPr>
        <p:spPr>
          <a:xfrm>
            <a:off x="734775" y="1007150"/>
            <a:ext cx="7866900" cy="3450248"/>
          </a:xfrm>
          <a:prstGeom prst="rect">
            <a:avLst/>
          </a:prstGeom>
          <a:noFill/>
          <a:ln>
            <a:noFill/>
          </a:ln>
        </p:spPr>
        <p:txBody>
          <a:bodyPr spcFirstLastPara="1" wrap="square" lIns="91425" tIns="91425" rIns="91425" bIns="91425" anchor="t" anchorCtr="0">
            <a:noAutofit/>
          </a:bodyPr>
          <a:lstStyle/>
          <a:p>
            <a:pPr lvl="5"/>
            <a:endParaRPr lang="en-US" altLang="en-US" sz="1600" b="1" u="sng" dirty="0">
              <a:latin typeface="Calibri" panose="020F0502020204030204" pitchFamily="34" charset="0"/>
            </a:endParaRPr>
          </a:p>
          <a:p>
            <a:pPr marL="342900" indent="-342900" eaLnBrk="1" hangingPunct="1">
              <a:buFont typeface="Arial" panose="020B0604020202020204" pitchFamily="34" charset="0"/>
              <a:buChar char="•"/>
            </a:pPr>
            <a:r>
              <a:rPr lang="en-US" sz="2000" dirty="0">
                <a:latin typeface="Calibri" panose="020F0502020204030204" pitchFamily="34" charset="0"/>
                <a:cs typeface="Calibri" panose="020F0502020204030204" pitchFamily="34" charset="0"/>
              </a:rPr>
              <a:t>We value what you do to help your child succeed in school. One part of our school’s parent and family engagement policy is this school-parent compact. This compact is developed jointly with parents and identifies ways you and school staff can share the responsibility for supporting your child’s learning.</a:t>
            </a:r>
            <a:endParaRPr lang="en-US" altLang="en-US" sz="2000" dirty="0">
              <a:latin typeface="Calibri" panose="020F0502020204030204" pitchFamily="34" charset="0"/>
              <a:cs typeface="Calibri" panose="020F0502020204030204" pitchFamily="34" charset="0"/>
            </a:endParaRPr>
          </a:p>
          <a:p>
            <a:pPr marL="285750" indent="-285750" eaLnBrk="1" hangingPunct="1">
              <a:buFont typeface="Arial" panose="020B0604020202020204" pitchFamily="34" charset="0"/>
              <a:buChar char="•"/>
            </a:pPr>
            <a:endParaRPr lang="en-US" altLang="en-US" sz="16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altLang="en-US" sz="2000" dirty="0">
                <a:latin typeface="Calibri" panose="020F0502020204030204" pitchFamily="34" charset="0"/>
              </a:rPr>
              <a:t>A copy of the School-Parent Compact may be found on our website at:  </a:t>
            </a:r>
            <a:r>
              <a:rPr lang="en-US" altLang="en-US" sz="2000" dirty="0">
                <a:latin typeface="Calibri" panose="020F0502020204030204" pitchFamily="34" charset="0"/>
                <a:hlinkClick r:id="rId3"/>
              </a:rPr>
              <a:t>https://www.damarcharteracademy.org/title-i-ix/</a:t>
            </a:r>
            <a:r>
              <a:rPr lang="en-US" altLang="en-US" sz="2000" dirty="0">
                <a:latin typeface="Calibri" panose="020F0502020204030204" pitchFamily="34" charset="0"/>
              </a:rPr>
              <a:t> </a:t>
            </a:r>
          </a:p>
          <a:p>
            <a:pPr lvl="1"/>
            <a:r>
              <a:rPr lang="en-US" altLang="en-US" sz="2000" dirty="0">
                <a:latin typeface="Calibri" panose="020F0502020204030204" pitchFamily="34" charset="0"/>
              </a:rPr>
              <a:t>	</a:t>
            </a:r>
          </a:p>
          <a:p>
            <a:pPr eaLnBrk="1" hangingPunct="1"/>
            <a:endParaRPr lang="en-US" altLang="en-US" sz="2000" dirty="0">
              <a:latin typeface="Calibri" panose="020F0502020204030204" pitchFamily="34" charset="0"/>
            </a:endParaRPr>
          </a:p>
          <a:p>
            <a:pPr eaLnBrk="1" hangingPunct="1"/>
            <a:endParaRPr lang="en-US" altLang="en-US" sz="2000" dirty="0">
              <a:latin typeface="Calibri" panose="020F0502020204030204" pitchFamily="34" charset="0"/>
            </a:endParaRPr>
          </a:p>
          <a:p>
            <a:pPr eaLnBrk="1" hangingPunct="1"/>
            <a:endParaRPr lang="en-US" altLang="en-US" sz="2000" dirty="0">
              <a:latin typeface="Calibri" panose="020F0502020204030204" pitchFamily="34" charset="0"/>
            </a:endParaRPr>
          </a:p>
        </p:txBody>
      </p:sp>
      <p:pic>
        <p:nvPicPr>
          <p:cNvPr id="149" name="Google Shape;149;p27" descr="580b57fcd9996e24bc43c53e.png"/>
          <p:cNvPicPr preferRelativeResize="0"/>
          <p:nvPr/>
        </p:nvPicPr>
        <p:blipFill rotWithShape="1">
          <a:blip r:embed="rId4">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extLst>
      <p:ext uri="{BB962C8B-B14F-4D97-AF65-F5344CB8AC3E}">
        <p14:creationId xmlns:p14="http://schemas.microsoft.com/office/powerpoint/2010/main" val="3193953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3600" b="1" dirty="0">
                <a:solidFill>
                  <a:srgbClr val="141B4D"/>
                </a:solidFill>
                <a:latin typeface="Playfair Display"/>
                <a:ea typeface="Playfair Display"/>
                <a:cs typeface="Playfair Display"/>
                <a:sym typeface="Playfair Display"/>
              </a:rPr>
              <a:t>Complaint Procedure</a:t>
            </a:r>
            <a:endParaRPr sz="3600" b="1" dirty="0">
              <a:solidFill>
                <a:srgbClr val="141B4D"/>
              </a:solidFill>
              <a:latin typeface="Playfair Display"/>
              <a:ea typeface="Playfair Display"/>
              <a:cs typeface="Playfair Display"/>
              <a:sym typeface="Playfair Display"/>
            </a:endParaRPr>
          </a:p>
        </p:txBody>
      </p:sp>
      <p:sp>
        <p:nvSpPr>
          <p:cNvPr id="148" name="Google Shape;148;p27"/>
          <p:cNvSpPr txBox="1"/>
          <p:nvPr/>
        </p:nvSpPr>
        <p:spPr>
          <a:xfrm>
            <a:off x="734775" y="1007150"/>
            <a:ext cx="7866900" cy="3450248"/>
          </a:xfrm>
          <a:prstGeom prst="rect">
            <a:avLst/>
          </a:prstGeom>
          <a:noFill/>
          <a:ln>
            <a:noFill/>
          </a:ln>
        </p:spPr>
        <p:txBody>
          <a:bodyPr spcFirstLastPara="1" wrap="square" lIns="91425" tIns="91425" rIns="91425" bIns="91425" anchor="t" anchorCtr="0">
            <a:noAutofit/>
          </a:bodyPr>
          <a:lstStyle/>
          <a:p>
            <a:pPr eaLnBrk="1" hangingPunct="1"/>
            <a:endParaRPr lang="en-US" altLang="en-US" sz="1600" dirty="0">
              <a:latin typeface="Calibri" panose="020F0502020204030204" pitchFamily="34" charset="0"/>
              <a:cs typeface="Calibri" panose="020F0502020204030204" pitchFamily="34" charset="0"/>
            </a:endParaRPr>
          </a:p>
          <a:p>
            <a:pPr algn="ctr"/>
            <a:endParaRPr lang="en-US" altLang="en-US" sz="2000" dirty="0">
              <a:latin typeface="Calibri" panose="020F0502020204030204" pitchFamily="34" charset="0"/>
            </a:endParaRPr>
          </a:p>
          <a:p>
            <a:pPr algn="ctr"/>
            <a:endParaRPr lang="en-US" altLang="en-US" sz="2000" dirty="0">
              <a:latin typeface="Calibri" panose="020F0502020204030204" pitchFamily="34" charset="0"/>
            </a:endParaRPr>
          </a:p>
          <a:p>
            <a:pPr algn="ctr"/>
            <a:r>
              <a:rPr lang="en-US" altLang="en-US" sz="2000" dirty="0">
                <a:latin typeface="Calibri" panose="020F0502020204030204" pitchFamily="34" charset="0"/>
              </a:rPr>
              <a:t>A copy of the Title I Complaint Procedure may be found on our website at:  </a:t>
            </a:r>
            <a:r>
              <a:rPr lang="en-US" altLang="en-US" sz="2000" dirty="0">
                <a:latin typeface="Calibri" panose="020F0502020204030204" pitchFamily="34" charset="0"/>
                <a:hlinkClick r:id="rId3"/>
              </a:rPr>
              <a:t>https://www.damarcharteracademy.org/title-i-ix/</a:t>
            </a:r>
            <a:r>
              <a:rPr lang="en-US" altLang="en-US" sz="2000" dirty="0">
                <a:latin typeface="Calibri" panose="020F0502020204030204" pitchFamily="34" charset="0"/>
              </a:rPr>
              <a:t> </a:t>
            </a:r>
          </a:p>
          <a:p>
            <a:pPr lvl="1"/>
            <a:r>
              <a:rPr lang="en-US" altLang="en-US" sz="2000" dirty="0">
                <a:latin typeface="Calibri" panose="020F0502020204030204" pitchFamily="34" charset="0"/>
              </a:rPr>
              <a:t>	</a:t>
            </a:r>
          </a:p>
          <a:p>
            <a:pPr eaLnBrk="1" hangingPunct="1"/>
            <a:endParaRPr lang="en-US" altLang="en-US" sz="2000" dirty="0">
              <a:latin typeface="Calibri" panose="020F0502020204030204" pitchFamily="34" charset="0"/>
            </a:endParaRPr>
          </a:p>
          <a:p>
            <a:pPr eaLnBrk="1" hangingPunct="1"/>
            <a:endParaRPr lang="en-US" altLang="en-US" sz="2000" dirty="0">
              <a:latin typeface="Calibri" panose="020F0502020204030204" pitchFamily="34" charset="0"/>
            </a:endParaRPr>
          </a:p>
          <a:p>
            <a:pPr eaLnBrk="1" hangingPunct="1"/>
            <a:endParaRPr lang="en-US" altLang="en-US" sz="2000" dirty="0">
              <a:latin typeface="Calibri" panose="020F0502020204030204" pitchFamily="34" charset="0"/>
            </a:endParaRPr>
          </a:p>
        </p:txBody>
      </p:sp>
      <p:pic>
        <p:nvPicPr>
          <p:cNvPr id="149" name="Google Shape;149;p27" descr="580b57fcd9996e24bc43c53e.png"/>
          <p:cNvPicPr preferRelativeResize="0"/>
          <p:nvPr/>
        </p:nvPicPr>
        <p:blipFill rotWithShape="1">
          <a:blip r:embed="rId4">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extLst>
      <p:ext uri="{BB962C8B-B14F-4D97-AF65-F5344CB8AC3E}">
        <p14:creationId xmlns:p14="http://schemas.microsoft.com/office/powerpoint/2010/main" val="3923395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3600" b="1" dirty="0">
                <a:solidFill>
                  <a:srgbClr val="141B4D"/>
                </a:solidFill>
                <a:latin typeface="Playfair Display"/>
                <a:ea typeface="Playfair Display"/>
                <a:cs typeface="Playfair Display"/>
                <a:sym typeface="Playfair Display"/>
              </a:rPr>
              <a:t>Family Friendly School Survey</a:t>
            </a:r>
            <a:endParaRPr sz="3600" b="1" dirty="0">
              <a:solidFill>
                <a:srgbClr val="141B4D"/>
              </a:solidFill>
              <a:latin typeface="Playfair Display"/>
              <a:ea typeface="Playfair Display"/>
              <a:cs typeface="Playfair Display"/>
              <a:sym typeface="Playfair Display"/>
            </a:endParaRPr>
          </a:p>
        </p:txBody>
      </p:sp>
      <p:sp>
        <p:nvSpPr>
          <p:cNvPr id="148" name="Google Shape;148;p27"/>
          <p:cNvSpPr txBox="1"/>
          <p:nvPr/>
        </p:nvSpPr>
        <p:spPr>
          <a:xfrm>
            <a:off x="714976" y="1200050"/>
            <a:ext cx="7866900" cy="3450248"/>
          </a:xfrm>
          <a:prstGeom prst="rect">
            <a:avLst/>
          </a:prstGeom>
          <a:noFill/>
          <a:ln>
            <a:noFill/>
          </a:ln>
        </p:spPr>
        <p:txBody>
          <a:bodyPr spcFirstLastPara="1" wrap="square" lIns="91425" tIns="91425" rIns="91425" bIns="91425" anchor="t" anchorCtr="0">
            <a:noAutofit/>
          </a:bodyPr>
          <a:lstStyle/>
          <a:p>
            <a:pPr algn="ctr" eaLnBrk="1" hangingPunct="1"/>
            <a:r>
              <a:rPr lang="en-US" altLang="en-US" sz="2000" dirty="0">
                <a:latin typeface="Calibri" panose="020F0502020204030204" pitchFamily="34" charset="0"/>
              </a:rPr>
              <a:t>Family Friendly School Survey Results </a:t>
            </a:r>
            <a:r>
              <a:rPr lang="en-US" altLang="en-US" sz="2000" b="1" dirty="0">
                <a:latin typeface="Calibri" panose="020F0502020204030204" pitchFamily="34" charset="0"/>
              </a:rPr>
              <a:t>2025 </a:t>
            </a:r>
            <a:r>
              <a:rPr lang="en-US" altLang="en-US" sz="2000" dirty="0">
                <a:latin typeface="Calibri" panose="020F0502020204030204" pitchFamily="34" charset="0"/>
              </a:rPr>
              <a:t>(2024) </a:t>
            </a:r>
          </a:p>
          <a:p>
            <a:pPr eaLnBrk="1" hangingPunct="1"/>
            <a:endParaRPr lang="en-US" altLang="en-US" sz="2000" dirty="0">
              <a:latin typeface="Calibri" panose="020F0502020204030204" pitchFamily="34" charset="0"/>
            </a:endParaRPr>
          </a:p>
          <a:p>
            <a:pPr eaLnBrk="1" hangingPunct="1"/>
            <a:endParaRPr lang="en-US" altLang="en-US" sz="2000" dirty="0">
              <a:latin typeface="Calibri" panose="020F0502020204030204" pitchFamily="34" charset="0"/>
            </a:endParaRPr>
          </a:p>
          <a:p>
            <a:pPr eaLnBrk="1" hangingPunct="1"/>
            <a:endParaRPr lang="en-US" altLang="en-US" sz="2000" dirty="0">
              <a:latin typeface="Calibri" panose="020F0502020204030204" pitchFamily="34" charset="0"/>
            </a:endParaRPr>
          </a:p>
          <a:p>
            <a:pPr eaLnBrk="1" hangingPunct="1"/>
            <a:endParaRPr lang="en-US" altLang="en-US" sz="2000" dirty="0">
              <a:latin typeface="Calibri" panose="020F0502020204030204" pitchFamily="34" charset="0"/>
            </a:endParaRPr>
          </a:p>
          <a:p>
            <a:pPr eaLnBrk="1" hangingPunct="1"/>
            <a:endParaRPr lang="en-US" altLang="en-US" sz="2000" dirty="0">
              <a:latin typeface="Calibri" panose="020F0502020204030204" pitchFamily="34" charset="0"/>
            </a:endParaRPr>
          </a:p>
          <a:p>
            <a:pPr eaLnBrk="1" hangingPunct="1"/>
            <a:endParaRPr lang="en-US" altLang="en-US" sz="2000" dirty="0">
              <a:latin typeface="Calibri" panose="020F0502020204030204" pitchFamily="34" charset="0"/>
            </a:endParaRPr>
          </a:p>
        </p:txBody>
      </p:sp>
      <p:pic>
        <p:nvPicPr>
          <p:cNvPr id="149" name="Google Shape;149;p27" descr="580b57fcd9996e24bc43c53e.png"/>
          <p:cNvPicPr preferRelativeResize="0"/>
          <p:nvPr/>
        </p:nvPicPr>
        <p:blipFill rotWithShape="1">
          <a:blip r:embed="rId3">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graphicFrame>
        <p:nvGraphicFramePr>
          <p:cNvPr id="3" name="Table 2"/>
          <p:cNvGraphicFramePr>
            <a:graphicFrameLocks noGrp="1"/>
          </p:cNvGraphicFramePr>
          <p:nvPr>
            <p:extLst>
              <p:ext uri="{D42A27DB-BD31-4B8C-83A1-F6EECF244321}">
                <p14:modId xmlns:p14="http://schemas.microsoft.com/office/powerpoint/2010/main" val="264323784"/>
              </p:ext>
            </p:extLst>
          </p:nvPr>
        </p:nvGraphicFramePr>
        <p:xfrm>
          <a:off x="714976" y="1762298"/>
          <a:ext cx="7886699" cy="2732862"/>
        </p:xfrm>
        <a:graphic>
          <a:graphicData uri="http://schemas.openxmlformats.org/drawingml/2006/table">
            <a:tbl>
              <a:tblPr>
                <a:tableStyleId>{5C22544A-7EE6-4342-B048-85BDC9FD1C3A}</a:tableStyleId>
              </a:tblPr>
              <a:tblGrid>
                <a:gridCol w="3760812">
                  <a:extLst>
                    <a:ext uri="{9D8B030D-6E8A-4147-A177-3AD203B41FA5}">
                      <a16:colId xmlns:a16="http://schemas.microsoft.com/office/drawing/2014/main" val="20000"/>
                    </a:ext>
                  </a:extLst>
                </a:gridCol>
                <a:gridCol w="861685">
                  <a:extLst>
                    <a:ext uri="{9D8B030D-6E8A-4147-A177-3AD203B41FA5}">
                      <a16:colId xmlns:a16="http://schemas.microsoft.com/office/drawing/2014/main" val="20001"/>
                    </a:ext>
                  </a:extLst>
                </a:gridCol>
                <a:gridCol w="783838">
                  <a:extLst>
                    <a:ext uri="{9D8B030D-6E8A-4147-A177-3AD203B41FA5}">
                      <a16:colId xmlns:a16="http://schemas.microsoft.com/office/drawing/2014/main" val="20002"/>
                    </a:ext>
                  </a:extLst>
                </a:gridCol>
                <a:gridCol w="783838">
                  <a:extLst>
                    <a:ext uri="{9D8B030D-6E8A-4147-A177-3AD203B41FA5}">
                      <a16:colId xmlns:a16="http://schemas.microsoft.com/office/drawing/2014/main" val="20003"/>
                    </a:ext>
                  </a:extLst>
                </a:gridCol>
                <a:gridCol w="783838">
                  <a:extLst>
                    <a:ext uri="{9D8B030D-6E8A-4147-A177-3AD203B41FA5}">
                      <a16:colId xmlns:a16="http://schemas.microsoft.com/office/drawing/2014/main" val="20004"/>
                    </a:ext>
                  </a:extLst>
                </a:gridCol>
                <a:gridCol w="912688">
                  <a:extLst>
                    <a:ext uri="{9D8B030D-6E8A-4147-A177-3AD203B41FA5}">
                      <a16:colId xmlns:a16="http://schemas.microsoft.com/office/drawing/2014/main" val="20005"/>
                    </a:ext>
                  </a:extLst>
                </a:gridCol>
              </a:tblGrid>
              <a:tr h="286623">
                <a:tc>
                  <a:txBody>
                    <a:bodyPr/>
                    <a:lstStyle/>
                    <a:p>
                      <a:pPr algn="ctr" fontAlgn="b"/>
                      <a:r>
                        <a:rPr lang="en-US" sz="900" u="none" strike="noStrike" dirty="0">
                          <a:effectLst/>
                        </a:rPr>
                        <a:t> </a:t>
                      </a:r>
                      <a:endParaRPr lang="en-US" sz="900" b="1" i="0" u="none" strike="noStrike" dirty="0">
                        <a:solidFill>
                          <a:srgbClr val="000000"/>
                        </a:solidFill>
                        <a:effectLst/>
                        <a:latin typeface="Calibri" panose="020F0502020204030204" pitchFamily="34" charset="0"/>
                      </a:endParaRPr>
                    </a:p>
                  </a:txBody>
                  <a:tcPr marL="8059" marR="8059" marT="8059" marB="0" anchor="b"/>
                </a:tc>
                <a:tc>
                  <a:txBody>
                    <a:bodyPr/>
                    <a:lstStyle/>
                    <a:p>
                      <a:pPr algn="ctr" fontAlgn="b"/>
                      <a:r>
                        <a:rPr lang="en-US" sz="900" b="1" u="none" strike="noStrike" dirty="0">
                          <a:effectLst/>
                        </a:rPr>
                        <a:t>Strongly Agree</a:t>
                      </a:r>
                      <a:endParaRPr lang="en-US" sz="900" b="1" i="0" u="none" strike="noStrike" dirty="0">
                        <a:solidFill>
                          <a:srgbClr val="FFFFFF"/>
                        </a:solidFill>
                        <a:effectLst/>
                        <a:latin typeface="Calibri" panose="020F0502020204030204" pitchFamily="34" charset="0"/>
                      </a:endParaRPr>
                    </a:p>
                  </a:txBody>
                  <a:tcPr marL="8059" marR="8059" marT="8059" marB="0" anchor="ctr"/>
                </a:tc>
                <a:tc>
                  <a:txBody>
                    <a:bodyPr/>
                    <a:lstStyle/>
                    <a:p>
                      <a:pPr algn="ctr" fontAlgn="b"/>
                      <a:r>
                        <a:rPr lang="en-US" sz="900" b="1" u="none" strike="noStrike" dirty="0">
                          <a:effectLst/>
                        </a:rPr>
                        <a:t>Agree</a:t>
                      </a:r>
                      <a:endParaRPr lang="en-US" sz="900" b="1" i="0" u="none" strike="noStrike" dirty="0">
                        <a:solidFill>
                          <a:srgbClr val="FFFFFF"/>
                        </a:solidFill>
                        <a:effectLst/>
                        <a:latin typeface="Calibri" panose="020F0502020204030204" pitchFamily="34" charset="0"/>
                      </a:endParaRPr>
                    </a:p>
                  </a:txBody>
                  <a:tcPr marL="8059" marR="8059" marT="8059" marB="0" anchor="ctr"/>
                </a:tc>
                <a:tc>
                  <a:txBody>
                    <a:bodyPr/>
                    <a:lstStyle/>
                    <a:p>
                      <a:pPr algn="ctr" fontAlgn="b"/>
                      <a:r>
                        <a:rPr lang="en-US" sz="900" b="1" u="none" strike="noStrike" dirty="0">
                          <a:effectLst/>
                        </a:rPr>
                        <a:t>Neutral</a:t>
                      </a:r>
                      <a:endParaRPr lang="en-US" sz="900" b="1" i="0" u="none" strike="noStrike" dirty="0">
                        <a:solidFill>
                          <a:srgbClr val="FFFFFF"/>
                        </a:solidFill>
                        <a:effectLst/>
                        <a:latin typeface="Calibri" panose="020F0502020204030204" pitchFamily="34" charset="0"/>
                      </a:endParaRPr>
                    </a:p>
                  </a:txBody>
                  <a:tcPr marL="8059" marR="8059" marT="8059" marB="0" anchor="ctr"/>
                </a:tc>
                <a:tc>
                  <a:txBody>
                    <a:bodyPr/>
                    <a:lstStyle/>
                    <a:p>
                      <a:pPr algn="ctr" fontAlgn="b"/>
                      <a:r>
                        <a:rPr lang="en-US" sz="900" b="1" u="none" strike="noStrike" dirty="0">
                          <a:effectLst/>
                        </a:rPr>
                        <a:t>Disagree</a:t>
                      </a:r>
                      <a:endParaRPr lang="en-US" sz="900" b="1" i="0" u="none" strike="noStrike" dirty="0">
                        <a:solidFill>
                          <a:srgbClr val="FFFFFF"/>
                        </a:solidFill>
                        <a:effectLst/>
                        <a:latin typeface="Calibri" panose="020F0502020204030204" pitchFamily="34" charset="0"/>
                      </a:endParaRPr>
                    </a:p>
                  </a:txBody>
                  <a:tcPr marL="8059" marR="8059" marT="8059" marB="0" anchor="ctr"/>
                </a:tc>
                <a:tc>
                  <a:txBody>
                    <a:bodyPr/>
                    <a:lstStyle/>
                    <a:p>
                      <a:pPr algn="ctr" fontAlgn="b"/>
                      <a:r>
                        <a:rPr lang="en-US" sz="900" b="1" u="none" strike="noStrike" dirty="0">
                          <a:effectLst/>
                        </a:rPr>
                        <a:t>Strongly Disagree</a:t>
                      </a:r>
                      <a:endParaRPr lang="en-US" sz="900" b="1" i="0" u="none" strike="noStrike" dirty="0">
                        <a:solidFill>
                          <a:srgbClr val="FFFFFF"/>
                        </a:solidFill>
                        <a:effectLst/>
                        <a:latin typeface="Calibri" panose="020F0502020204030204" pitchFamily="34" charset="0"/>
                      </a:endParaRPr>
                    </a:p>
                  </a:txBody>
                  <a:tcPr marL="8059" marR="8059" marT="8059" marB="0" anchor="ctr"/>
                </a:tc>
                <a:extLst>
                  <a:ext uri="{0D108BD9-81ED-4DB2-BD59-A6C34878D82A}">
                    <a16:rowId xmlns:a16="http://schemas.microsoft.com/office/drawing/2014/main" val="10000"/>
                  </a:ext>
                </a:extLst>
              </a:tr>
              <a:tr h="425844">
                <a:tc>
                  <a:txBody>
                    <a:bodyPr/>
                    <a:lstStyle/>
                    <a:p>
                      <a:pPr algn="l" fontAlgn="b"/>
                      <a:r>
                        <a:rPr lang="en-US" sz="900" u="none" strike="noStrike" dirty="0">
                          <a:effectLst/>
                        </a:rPr>
                        <a:t>Damar Charter Academy has a welcoming school culture and shows respect to all families.</a:t>
                      </a:r>
                      <a:endParaRPr lang="en-US" sz="900" b="1" i="0" u="none" strike="noStrike" dirty="0">
                        <a:solidFill>
                          <a:srgbClr val="000000"/>
                        </a:solidFill>
                        <a:effectLst/>
                        <a:latin typeface="Calibri" panose="020F0502020204030204" pitchFamily="34" charset="0"/>
                      </a:endParaRPr>
                    </a:p>
                  </a:txBody>
                  <a:tcPr marL="8059" marR="8059" marT="8059" marB="0" anchor="b"/>
                </a:tc>
                <a:tc>
                  <a:txBody>
                    <a:bodyPr/>
                    <a:lstStyle/>
                    <a:p>
                      <a:pPr algn="ctr" fontAlgn="b"/>
                      <a:r>
                        <a:rPr lang="en-US" sz="900" b="1" u="none" strike="noStrike" dirty="0">
                          <a:effectLst/>
                        </a:rPr>
                        <a:t>75%</a:t>
                      </a:r>
                      <a:r>
                        <a:rPr lang="en-US" sz="900" b="0" u="none" strike="noStrike" dirty="0">
                          <a:effectLst/>
                        </a:rPr>
                        <a:t> (80%)</a:t>
                      </a:r>
                    </a:p>
                  </a:txBody>
                  <a:tcPr marL="8059" marR="8059" marT="8059" marB="0" anchor="ctr"/>
                </a:tc>
                <a:tc>
                  <a:txBody>
                    <a:bodyPr/>
                    <a:lstStyle/>
                    <a:p>
                      <a:pPr algn="ctr" fontAlgn="b"/>
                      <a:r>
                        <a:rPr lang="en-US" sz="900" b="1" u="none" strike="noStrike" dirty="0">
                          <a:solidFill>
                            <a:schemeClr val="tx1"/>
                          </a:solidFill>
                          <a:effectLst/>
                        </a:rPr>
                        <a:t>18.75%</a:t>
                      </a:r>
                      <a:r>
                        <a:rPr lang="en-US" sz="900" b="0" u="none" strike="noStrike" dirty="0">
                          <a:solidFill>
                            <a:schemeClr val="tx1"/>
                          </a:solidFill>
                          <a:effectLst/>
                        </a:rPr>
                        <a:t> (20%)</a:t>
                      </a:r>
                    </a:p>
                  </a:txBody>
                  <a:tcPr marL="8059" marR="8059" marT="8059" marB="0" anchor="ctr"/>
                </a:tc>
                <a:tc>
                  <a:txBody>
                    <a:bodyPr/>
                    <a:lstStyle/>
                    <a:p>
                      <a:pPr algn="ctr" fontAlgn="b"/>
                      <a:r>
                        <a:rPr lang="en-US" sz="900" b="1" i="0" u="none" strike="noStrike" dirty="0">
                          <a:solidFill>
                            <a:schemeClr val="tx1"/>
                          </a:solidFill>
                          <a:effectLst/>
                          <a:latin typeface="+mj-lt"/>
                        </a:rPr>
                        <a:t>6.25%</a:t>
                      </a:r>
                    </a:p>
                  </a:txBody>
                  <a:tcPr marL="8059" marR="8059" marT="8059" marB="0" anchor="ctr"/>
                </a:tc>
                <a:tc>
                  <a:txBody>
                    <a:bodyPr/>
                    <a:lstStyle/>
                    <a:p>
                      <a:pPr algn="ctr" fontAlgn="b"/>
                      <a:r>
                        <a:rPr lang="en-US" sz="900" b="0" u="none" strike="noStrike" dirty="0">
                          <a:effectLst/>
                        </a:rPr>
                        <a:t> </a:t>
                      </a:r>
                      <a:endParaRPr lang="en-US" sz="900" b="0" i="0" u="none" strike="noStrike" dirty="0">
                        <a:solidFill>
                          <a:srgbClr val="FFFFFF"/>
                        </a:solidFill>
                        <a:effectLst/>
                        <a:latin typeface="Calibri" panose="020F0502020204030204" pitchFamily="34" charset="0"/>
                      </a:endParaRPr>
                    </a:p>
                  </a:txBody>
                  <a:tcPr marL="8059" marR="8059" marT="8059" marB="0" anchor="b"/>
                </a:tc>
                <a:tc>
                  <a:txBody>
                    <a:bodyPr/>
                    <a:lstStyle/>
                    <a:p>
                      <a:pPr algn="ctr" fontAlgn="b"/>
                      <a:endParaRPr lang="en-US" sz="900" u="none" strike="noStrike" dirty="0">
                        <a:effectLst/>
                      </a:endParaRPr>
                    </a:p>
                    <a:p>
                      <a:pPr algn="ctr" fontAlgn="b"/>
                      <a:endParaRPr lang="en-US" sz="900" b="1" i="0" u="none" strike="noStrike" dirty="0">
                        <a:solidFill>
                          <a:srgbClr val="FFFFFF"/>
                        </a:solidFill>
                        <a:effectLst/>
                        <a:latin typeface="Calibri" panose="020F0502020204030204" pitchFamily="34" charset="0"/>
                      </a:endParaRPr>
                    </a:p>
                  </a:txBody>
                  <a:tcPr marL="8059" marR="8059" marT="8059" marB="0" anchor="ctr"/>
                </a:tc>
                <a:extLst>
                  <a:ext uri="{0D108BD9-81ED-4DB2-BD59-A6C34878D82A}">
                    <a16:rowId xmlns:a16="http://schemas.microsoft.com/office/drawing/2014/main" val="10001"/>
                  </a:ext>
                </a:extLst>
              </a:tr>
              <a:tr h="351729">
                <a:tc>
                  <a:txBody>
                    <a:bodyPr/>
                    <a:lstStyle/>
                    <a:p>
                      <a:pPr algn="l" fontAlgn="b"/>
                      <a:r>
                        <a:rPr lang="en-US" sz="900" u="none" strike="noStrike">
                          <a:effectLst/>
                        </a:rPr>
                        <a:t>Damar Charter Academy encourages open communication with teachers and school leaders regarding issues, concerns, and student achievement.</a:t>
                      </a:r>
                      <a:endParaRPr lang="en-US" sz="900" b="1" i="0" u="none" strike="noStrike">
                        <a:solidFill>
                          <a:srgbClr val="000000"/>
                        </a:solidFill>
                        <a:effectLst/>
                        <a:latin typeface="Calibri" panose="020F0502020204030204" pitchFamily="34" charset="0"/>
                      </a:endParaRPr>
                    </a:p>
                  </a:txBody>
                  <a:tcPr marL="8059" marR="8059" marT="8059" marB="0" anchor="b"/>
                </a:tc>
                <a:tc>
                  <a:txBody>
                    <a:bodyPr/>
                    <a:lstStyle/>
                    <a:p>
                      <a:pPr algn="ctr" fontAlgn="b"/>
                      <a:r>
                        <a:rPr lang="en-US" sz="900" b="1" u="none" strike="noStrike" dirty="0">
                          <a:effectLst/>
                        </a:rPr>
                        <a:t>68.75%</a:t>
                      </a:r>
                      <a:r>
                        <a:rPr lang="en-US" sz="900" b="0" u="none" strike="noStrike" dirty="0">
                          <a:effectLst/>
                        </a:rPr>
                        <a:t> (73%)</a:t>
                      </a:r>
                    </a:p>
                  </a:txBody>
                  <a:tcPr marL="8059" marR="8059" marT="8059" marB="0" anchor="ctr"/>
                </a:tc>
                <a:tc>
                  <a:txBody>
                    <a:bodyPr/>
                    <a:lstStyle/>
                    <a:p>
                      <a:pPr algn="ctr" fontAlgn="b"/>
                      <a:r>
                        <a:rPr lang="en-US" sz="900" b="1" u="none" strike="noStrike" dirty="0">
                          <a:effectLst/>
                        </a:rPr>
                        <a:t>25%</a:t>
                      </a:r>
                      <a:r>
                        <a:rPr lang="en-US" sz="900" b="0" u="none" strike="noStrike" dirty="0">
                          <a:effectLst/>
                        </a:rPr>
                        <a:t> (27%)</a:t>
                      </a:r>
                    </a:p>
                  </a:txBody>
                  <a:tcPr marL="8059" marR="8059" marT="8059" marB="0" anchor="ctr"/>
                </a:tc>
                <a:tc>
                  <a:txBody>
                    <a:bodyPr/>
                    <a:lstStyle/>
                    <a:p>
                      <a:pPr algn="ctr" fontAlgn="b"/>
                      <a:r>
                        <a:rPr lang="en-US" sz="900" b="1" i="0" u="none" strike="noStrike" dirty="0">
                          <a:solidFill>
                            <a:schemeClr val="tx1"/>
                          </a:solidFill>
                          <a:effectLst/>
                          <a:latin typeface="+mj-lt"/>
                        </a:rPr>
                        <a:t>6.25%</a:t>
                      </a:r>
                    </a:p>
                  </a:txBody>
                  <a:tcPr marL="8059" marR="8059" marT="8059" marB="0" anchor="ctr"/>
                </a:tc>
                <a:tc>
                  <a:txBody>
                    <a:bodyPr/>
                    <a:lstStyle/>
                    <a:p>
                      <a:pPr algn="ctr" fontAlgn="b"/>
                      <a:r>
                        <a:rPr lang="en-US" sz="900" b="0" u="none" strike="noStrike" dirty="0">
                          <a:effectLst/>
                        </a:rPr>
                        <a:t> </a:t>
                      </a:r>
                      <a:endParaRPr lang="en-US" sz="900" b="0" i="0" u="none" strike="noStrike" dirty="0">
                        <a:solidFill>
                          <a:srgbClr val="FFFFFF"/>
                        </a:solidFill>
                        <a:effectLst/>
                        <a:latin typeface="Calibri" panose="020F0502020204030204" pitchFamily="34" charset="0"/>
                      </a:endParaRPr>
                    </a:p>
                  </a:txBody>
                  <a:tcPr marL="8059" marR="8059" marT="8059" marB="0" anchor="ctr"/>
                </a:tc>
                <a:tc>
                  <a:txBody>
                    <a:bodyPr/>
                    <a:lstStyle/>
                    <a:p>
                      <a:pPr algn="ctr" fontAlgn="b"/>
                      <a:r>
                        <a:rPr lang="en-US" sz="900" u="none" strike="noStrike" dirty="0">
                          <a:effectLst/>
                        </a:rPr>
                        <a:t> </a:t>
                      </a:r>
                      <a:endParaRPr lang="en-US" sz="900" b="1" i="0" u="none" strike="noStrike" dirty="0">
                        <a:solidFill>
                          <a:srgbClr val="FFFFFF"/>
                        </a:solidFill>
                        <a:effectLst/>
                        <a:latin typeface="Calibri" panose="020F0502020204030204" pitchFamily="34" charset="0"/>
                      </a:endParaRPr>
                    </a:p>
                  </a:txBody>
                  <a:tcPr marL="8059" marR="8059" marT="8059" marB="0" anchor="b"/>
                </a:tc>
                <a:extLst>
                  <a:ext uri="{0D108BD9-81ED-4DB2-BD59-A6C34878D82A}">
                    <a16:rowId xmlns:a16="http://schemas.microsoft.com/office/drawing/2014/main" val="10002"/>
                  </a:ext>
                </a:extLst>
              </a:tr>
              <a:tr h="498964">
                <a:tc>
                  <a:txBody>
                    <a:bodyPr/>
                    <a:lstStyle/>
                    <a:p>
                      <a:pPr algn="l" fontAlgn="b"/>
                      <a:r>
                        <a:rPr lang="en-US" sz="900" u="none" strike="noStrike">
                          <a:effectLst/>
                        </a:rPr>
                        <a:t>Damar Charter Academy supports my student's success by utilizing multiple forms of communication and conferencing to provide me with information regarding my student's progress on academic goals.</a:t>
                      </a:r>
                      <a:endParaRPr lang="en-US" sz="900" b="1" i="0" u="none" strike="noStrike">
                        <a:solidFill>
                          <a:srgbClr val="000000"/>
                        </a:solidFill>
                        <a:effectLst/>
                        <a:latin typeface="Calibri" panose="020F0502020204030204" pitchFamily="34" charset="0"/>
                      </a:endParaRPr>
                    </a:p>
                  </a:txBody>
                  <a:tcPr marL="8059" marR="8059" marT="8059" marB="0" anchor="b"/>
                </a:tc>
                <a:tc>
                  <a:txBody>
                    <a:bodyPr/>
                    <a:lstStyle/>
                    <a:p>
                      <a:pPr algn="ctr" fontAlgn="b"/>
                      <a:r>
                        <a:rPr lang="en-US" sz="900" b="1" u="none" strike="noStrike" dirty="0">
                          <a:effectLst/>
                        </a:rPr>
                        <a:t>75%</a:t>
                      </a:r>
                      <a:r>
                        <a:rPr lang="en-US" sz="900" b="0" u="none" strike="noStrike" dirty="0">
                          <a:effectLst/>
                        </a:rPr>
                        <a:t> (67%)</a:t>
                      </a:r>
                    </a:p>
                  </a:txBody>
                  <a:tcPr marL="8059" marR="8059" marT="8059" marB="0" anchor="ctr"/>
                </a:tc>
                <a:tc>
                  <a:txBody>
                    <a:bodyPr/>
                    <a:lstStyle/>
                    <a:p>
                      <a:pPr algn="ctr" fontAlgn="b"/>
                      <a:r>
                        <a:rPr lang="en-US" sz="900" b="1" u="none" strike="noStrike" dirty="0">
                          <a:effectLst/>
                        </a:rPr>
                        <a:t>12.5%</a:t>
                      </a:r>
                      <a:r>
                        <a:rPr lang="en-US" sz="900" b="0" u="none" strike="noStrike" dirty="0">
                          <a:effectLst/>
                        </a:rPr>
                        <a:t> (20%)</a:t>
                      </a:r>
                    </a:p>
                  </a:txBody>
                  <a:tcPr marL="8059" marR="8059" marT="8059" marB="0" anchor="ctr"/>
                </a:tc>
                <a:tc>
                  <a:txBody>
                    <a:bodyPr/>
                    <a:lstStyle/>
                    <a:p>
                      <a:pPr algn="ctr" fontAlgn="b"/>
                      <a:r>
                        <a:rPr lang="en-US" sz="900" b="1" u="none" strike="noStrike" dirty="0">
                          <a:effectLst/>
                        </a:rPr>
                        <a:t>6.25%</a:t>
                      </a:r>
                      <a:r>
                        <a:rPr lang="en-US" sz="900" b="0" u="none" strike="noStrike" dirty="0">
                          <a:effectLst/>
                        </a:rPr>
                        <a:t> (7%)</a:t>
                      </a:r>
                    </a:p>
                  </a:txBody>
                  <a:tcPr marL="8059" marR="8059" marT="8059" marB="0" anchor="ctr"/>
                </a:tc>
                <a:tc>
                  <a:txBody>
                    <a:bodyPr/>
                    <a:lstStyle/>
                    <a:p>
                      <a:pPr algn="ctr" fontAlgn="b"/>
                      <a:r>
                        <a:rPr lang="en-US" sz="900" b="1" i="0" u="none" strike="noStrike" dirty="0">
                          <a:solidFill>
                            <a:schemeClr val="tx1"/>
                          </a:solidFill>
                          <a:effectLst/>
                          <a:latin typeface="+mn-lt"/>
                        </a:rPr>
                        <a:t>6.25%</a:t>
                      </a:r>
                      <a:r>
                        <a:rPr lang="en-US" sz="900" b="0" i="0" u="none" strike="noStrike" dirty="0">
                          <a:solidFill>
                            <a:schemeClr val="tx1"/>
                          </a:solidFill>
                          <a:effectLst/>
                          <a:latin typeface="+mn-lt"/>
                        </a:rPr>
                        <a:t> (7%)</a:t>
                      </a:r>
                    </a:p>
                  </a:txBody>
                  <a:tcPr marL="8059" marR="8059" marT="8059" marB="0" anchor="ctr"/>
                </a:tc>
                <a:tc>
                  <a:txBody>
                    <a:bodyPr/>
                    <a:lstStyle/>
                    <a:p>
                      <a:pPr algn="ctr" fontAlgn="b"/>
                      <a:r>
                        <a:rPr lang="en-US" sz="900" u="none" strike="noStrike">
                          <a:effectLst/>
                        </a:rPr>
                        <a:t> </a:t>
                      </a:r>
                      <a:endParaRPr lang="en-US" sz="900" b="1" i="0" u="none" strike="noStrike">
                        <a:solidFill>
                          <a:srgbClr val="FFFFFF"/>
                        </a:solidFill>
                        <a:effectLst/>
                        <a:latin typeface="Calibri" panose="020F0502020204030204" pitchFamily="34" charset="0"/>
                      </a:endParaRPr>
                    </a:p>
                  </a:txBody>
                  <a:tcPr marL="8059" marR="8059" marT="8059" marB="0" anchor="b"/>
                </a:tc>
                <a:extLst>
                  <a:ext uri="{0D108BD9-81ED-4DB2-BD59-A6C34878D82A}">
                    <a16:rowId xmlns:a16="http://schemas.microsoft.com/office/drawing/2014/main" val="10003"/>
                  </a:ext>
                </a:extLst>
              </a:tr>
              <a:tr h="498964">
                <a:tc>
                  <a:txBody>
                    <a:bodyPr/>
                    <a:lstStyle/>
                    <a:p>
                      <a:pPr algn="l" fontAlgn="b"/>
                      <a:r>
                        <a:rPr lang="en-US" sz="900" u="none" strike="noStrike">
                          <a:effectLst/>
                        </a:rPr>
                        <a:t>Damar Charter Academy helps me understand my parent rights and provides me with the resources to advocate for my child's current and future needs.</a:t>
                      </a:r>
                      <a:endParaRPr lang="en-US" sz="900" b="1" i="0" u="none" strike="noStrike">
                        <a:solidFill>
                          <a:srgbClr val="000000"/>
                        </a:solidFill>
                        <a:effectLst/>
                        <a:latin typeface="Calibri" panose="020F0502020204030204" pitchFamily="34" charset="0"/>
                      </a:endParaRPr>
                    </a:p>
                  </a:txBody>
                  <a:tcPr marL="8059" marR="8059" marT="8059" marB="0" anchor="b"/>
                </a:tc>
                <a:tc>
                  <a:txBody>
                    <a:bodyPr/>
                    <a:lstStyle/>
                    <a:p>
                      <a:pPr algn="ctr" fontAlgn="b"/>
                      <a:r>
                        <a:rPr lang="en-US" sz="900" b="1" u="none" strike="noStrike" dirty="0">
                          <a:effectLst/>
                        </a:rPr>
                        <a:t>75%</a:t>
                      </a:r>
                      <a:r>
                        <a:rPr lang="en-US" sz="900" b="0" u="none" strike="noStrike" dirty="0">
                          <a:effectLst/>
                        </a:rPr>
                        <a:t> (73%)</a:t>
                      </a:r>
                    </a:p>
                  </a:txBody>
                  <a:tcPr marL="8059" marR="8059" marT="8059" marB="0" anchor="ctr"/>
                </a:tc>
                <a:tc>
                  <a:txBody>
                    <a:bodyPr/>
                    <a:lstStyle/>
                    <a:p>
                      <a:pPr algn="ctr" fontAlgn="b"/>
                      <a:r>
                        <a:rPr lang="en-US" sz="900" b="1" u="none" strike="noStrike" dirty="0">
                          <a:effectLst/>
                        </a:rPr>
                        <a:t>25%</a:t>
                      </a:r>
                      <a:r>
                        <a:rPr lang="en-US" sz="900" b="0" u="none" strike="noStrike" dirty="0">
                          <a:effectLst/>
                        </a:rPr>
                        <a:t> (27%)</a:t>
                      </a:r>
                    </a:p>
                  </a:txBody>
                  <a:tcPr marL="8059" marR="8059" marT="8059" marB="0" anchor="ctr"/>
                </a:tc>
                <a:tc>
                  <a:txBody>
                    <a:bodyPr/>
                    <a:lstStyle/>
                    <a:p>
                      <a:pPr algn="ctr" fontAlgn="b"/>
                      <a:endParaRPr lang="en-US" sz="900" b="0" u="none" strike="noStrike" dirty="0">
                        <a:effectLst/>
                      </a:endParaRPr>
                    </a:p>
                  </a:txBody>
                  <a:tcPr marL="8059" marR="8059" marT="8059" marB="0" anchor="ctr"/>
                </a:tc>
                <a:tc>
                  <a:txBody>
                    <a:bodyPr/>
                    <a:lstStyle/>
                    <a:p>
                      <a:pPr algn="ctr" fontAlgn="b"/>
                      <a:endParaRPr lang="en-US" sz="900" b="0" u="none" strike="noStrike" dirty="0">
                        <a:effectLst/>
                      </a:endParaRPr>
                    </a:p>
                  </a:txBody>
                  <a:tcPr marL="8059" marR="8059" marT="8059" marB="0" anchor="ct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endParaRPr lang="en-US" sz="900" u="none" strike="noStrike" dirty="0">
                        <a:effectLst/>
                      </a:endParaRPr>
                    </a:p>
                    <a:p>
                      <a:pPr algn="ctr" fontAlgn="b"/>
                      <a:r>
                        <a:rPr lang="en-US" sz="900" u="none" strike="noStrike" dirty="0">
                          <a:effectLst/>
                        </a:rPr>
                        <a:t> </a:t>
                      </a:r>
                      <a:endParaRPr lang="en-US" sz="900" b="1" i="0" u="none" strike="noStrike" dirty="0">
                        <a:solidFill>
                          <a:srgbClr val="FFFFFF"/>
                        </a:solidFill>
                        <a:effectLst/>
                        <a:latin typeface="Calibri" panose="020F0502020204030204" pitchFamily="34" charset="0"/>
                      </a:endParaRPr>
                    </a:p>
                  </a:txBody>
                  <a:tcPr marL="8059" marR="8059" marT="8059" marB="0" anchor="ctr"/>
                </a:tc>
                <a:extLst>
                  <a:ext uri="{0D108BD9-81ED-4DB2-BD59-A6C34878D82A}">
                    <a16:rowId xmlns:a16="http://schemas.microsoft.com/office/drawing/2014/main" val="10004"/>
                  </a:ext>
                </a:extLst>
              </a:tr>
              <a:tr h="335369">
                <a:tc>
                  <a:txBody>
                    <a:bodyPr/>
                    <a:lstStyle/>
                    <a:p>
                      <a:pPr algn="l" fontAlgn="b"/>
                      <a:r>
                        <a:rPr lang="en-US" sz="900" u="none" strike="noStrike">
                          <a:effectLst/>
                        </a:rPr>
                        <a:t>Damar Charter Academy provides me with formal opportunities to actively engage in and provide input toward my child's education.</a:t>
                      </a:r>
                      <a:endParaRPr lang="en-US" sz="900" b="1" i="0" u="none" strike="noStrike">
                        <a:solidFill>
                          <a:srgbClr val="000000"/>
                        </a:solidFill>
                        <a:effectLst/>
                        <a:latin typeface="Calibri" panose="020F0502020204030204" pitchFamily="34" charset="0"/>
                      </a:endParaRPr>
                    </a:p>
                  </a:txBody>
                  <a:tcPr marL="8059" marR="8059" marT="8059" marB="0" anchor="b"/>
                </a:tc>
                <a:tc>
                  <a:txBody>
                    <a:bodyPr/>
                    <a:lstStyle/>
                    <a:p>
                      <a:pPr algn="ctr" fontAlgn="b"/>
                      <a:r>
                        <a:rPr lang="en-US" sz="900" b="1" u="none" strike="noStrike" dirty="0">
                          <a:effectLst/>
                        </a:rPr>
                        <a:t>75%</a:t>
                      </a:r>
                      <a:r>
                        <a:rPr lang="en-US" sz="900" b="0" u="none" strike="noStrike" dirty="0">
                          <a:effectLst/>
                        </a:rPr>
                        <a:t> (67%)</a:t>
                      </a:r>
                    </a:p>
                  </a:txBody>
                  <a:tcPr marL="8059" marR="8059" marT="8059" marB="0" anchor="ctr"/>
                </a:tc>
                <a:tc>
                  <a:txBody>
                    <a:bodyPr/>
                    <a:lstStyle/>
                    <a:p>
                      <a:pPr algn="ctr" fontAlgn="b"/>
                      <a:r>
                        <a:rPr lang="en-US" sz="900" b="1" u="none" strike="noStrike" dirty="0">
                          <a:effectLst/>
                        </a:rPr>
                        <a:t>18.75%</a:t>
                      </a:r>
                      <a:r>
                        <a:rPr lang="en-US" sz="900" b="0" u="none" strike="noStrike" dirty="0">
                          <a:effectLst/>
                        </a:rPr>
                        <a:t> (13%)</a:t>
                      </a:r>
                    </a:p>
                  </a:txBody>
                  <a:tcPr marL="8059" marR="8059" marT="8059" marB="0" anchor="ctr"/>
                </a:tc>
                <a:tc>
                  <a:txBody>
                    <a:bodyPr/>
                    <a:lstStyle/>
                    <a:p>
                      <a:pPr algn="ctr" fontAlgn="b"/>
                      <a:r>
                        <a:rPr lang="en-US" sz="900" b="1" u="none" strike="noStrike" dirty="0">
                          <a:effectLst/>
                        </a:rPr>
                        <a:t>6.25%</a:t>
                      </a:r>
                      <a:r>
                        <a:rPr lang="en-US" sz="900" b="0" u="none" strike="noStrike" dirty="0">
                          <a:effectLst/>
                        </a:rPr>
                        <a:t> (20%)</a:t>
                      </a:r>
                    </a:p>
                  </a:txBody>
                  <a:tcPr marL="8059" marR="8059" marT="8059" marB="0" anchor="ctr"/>
                </a:tc>
                <a:tc>
                  <a:txBody>
                    <a:bodyPr/>
                    <a:lstStyle/>
                    <a:p>
                      <a:pPr algn="ctr" fontAlgn="b"/>
                      <a:endParaRPr lang="en-US" sz="900" b="0" i="0" u="none" strike="noStrike" dirty="0">
                        <a:solidFill>
                          <a:schemeClr val="tx1"/>
                        </a:solidFill>
                        <a:effectLst/>
                        <a:latin typeface="+mn-lt"/>
                      </a:endParaRPr>
                    </a:p>
                  </a:txBody>
                  <a:tcPr marL="8059" marR="8059" marT="8059" marB="0" anchor="ctr"/>
                </a:tc>
                <a:tc>
                  <a:txBody>
                    <a:bodyPr/>
                    <a:lstStyle/>
                    <a:p>
                      <a:pPr algn="ctr" fontAlgn="b"/>
                      <a:r>
                        <a:rPr lang="en-US" sz="900" u="none" strike="noStrike" dirty="0">
                          <a:effectLst/>
                        </a:rPr>
                        <a:t> </a:t>
                      </a:r>
                      <a:endParaRPr lang="en-US" sz="900" b="1" i="0" u="none" strike="noStrike" dirty="0">
                        <a:solidFill>
                          <a:srgbClr val="FFFFFF"/>
                        </a:solidFill>
                        <a:effectLst/>
                        <a:latin typeface="Calibri" panose="020F0502020204030204" pitchFamily="34" charset="0"/>
                      </a:endParaRPr>
                    </a:p>
                  </a:txBody>
                  <a:tcPr marL="8059" marR="8059" marT="8059" marB="0" anchor="b"/>
                </a:tc>
                <a:extLst>
                  <a:ext uri="{0D108BD9-81ED-4DB2-BD59-A6C34878D82A}">
                    <a16:rowId xmlns:a16="http://schemas.microsoft.com/office/drawing/2014/main" val="10005"/>
                  </a:ext>
                </a:extLst>
              </a:tr>
              <a:tr h="335369">
                <a:tc>
                  <a:txBody>
                    <a:bodyPr/>
                    <a:lstStyle/>
                    <a:p>
                      <a:pPr algn="l" fontAlgn="b"/>
                      <a:r>
                        <a:rPr lang="en-US" sz="900" u="none" strike="noStrike">
                          <a:effectLst/>
                        </a:rPr>
                        <a:t>Damar Charter Academy links students and their families to community resources, transition services, and post-secondary opportunities.</a:t>
                      </a:r>
                      <a:endParaRPr lang="en-US" sz="900" b="1" i="0" u="none" strike="noStrike">
                        <a:solidFill>
                          <a:srgbClr val="000000"/>
                        </a:solidFill>
                        <a:effectLst/>
                        <a:latin typeface="Calibri" panose="020F0502020204030204" pitchFamily="34" charset="0"/>
                      </a:endParaRPr>
                    </a:p>
                  </a:txBody>
                  <a:tcPr marL="8059" marR="8059" marT="8059" marB="0" anchor="b"/>
                </a:tc>
                <a:tc>
                  <a:txBody>
                    <a:bodyPr/>
                    <a:lstStyle/>
                    <a:p>
                      <a:pPr algn="ctr" fontAlgn="b"/>
                      <a:r>
                        <a:rPr lang="en-US" sz="900" b="1" u="none" strike="noStrike" dirty="0">
                          <a:effectLst/>
                        </a:rPr>
                        <a:t>62.5%</a:t>
                      </a:r>
                      <a:r>
                        <a:rPr lang="en-US" sz="900" b="0" u="none" strike="noStrike" dirty="0">
                          <a:effectLst/>
                        </a:rPr>
                        <a:t> (53%)</a:t>
                      </a:r>
                    </a:p>
                  </a:txBody>
                  <a:tcPr marL="8059" marR="8059" marT="8059" marB="0" anchor="ctr"/>
                </a:tc>
                <a:tc>
                  <a:txBody>
                    <a:bodyPr/>
                    <a:lstStyle/>
                    <a:p>
                      <a:pPr algn="ctr" fontAlgn="b"/>
                      <a:r>
                        <a:rPr lang="en-US" sz="900" b="1" u="none" strike="noStrike" dirty="0">
                          <a:effectLst/>
                        </a:rPr>
                        <a:t>31.25% </a:t>
                      </a:r>
                      <a:r>
                        <a:rPr lang="en-US" sz="900" b="0" u="none" strike="noStrike" dirty="0">
                          <a:effectLst/>
                        </a:rPr>
                        <a:t>(20%)</a:t>
                      </a:r>
                    </a:p>
                  </a:txBody>
                  <a:tcPr marL="8059" marR="8059" marT="8059" marB="0" anchor="ctr"/>
                </a:tc>
                <a:tc>
                  <a:txBody>
                    <a:bodyPr/>
                    <a:lstStyle/>
                    <a:p>
                      <a:pPr algn="ctr" fontAlgn="b"/>
                      <a:r>
                        <a:rPr lang="en-US" sz="900" b="0" u="none" strike="noStrike" dirty="0">
                          <a:effectLst/>
                        </a:rPr>
                        <a:t> (27%)</a:t>
                      </a:r>
                    </a:p>
                  </a:txBody>
                  <a:tcPr marL="8059" marR="8059" marT="8059" marB="0" anchor="ctr"/>
                </a:tc>
                <a:tc>
                  <a:txBody>
                    <a:bodyPr/>
                    <a:lstStyle/>
                    <a:p>
                      <a:pPr algn="ctr" fontAlgn="b"/>
                      <a:r>
                        <a:rPr lang="en-US" sz="900" b="1" i="0" u="none" strike="noStrike" dirty="0">
                          <a:solidFill>
                            <a:schemeClr val="tx1"/>
                          </a:solidFill>
                          <a:effectLst/>
                          <a:latin typeface="+mn-lt"/>
                        </a:rPr>
                        <a:t>6.25%</a:t>
                      </a:r>
                      <a:endParaRPr lang="en-US" sz="900" b="0" i="0" u="none" strike="noStrike" dirty="0">
                        <a:solidFill>
                          <a:schemeClr val="tx1"/>
                        </a:solidFill>
                        <a:effectLst/>
                        <a:latin typeface="+mn-lt"/>
                      </a:endParaRPr>
                    </a:p>
                  </a:txBody>
                  <a:tcPr marL="8059" marR="8059" marT="8059" marB="0" anchor="ctr"/>
                </a:tc>
                <a:tc>
                  <a:txBody>
                    <a:bodyPr/>
                    <a:lstStyle/>
                    <a:p>
                      <a:pPr algn="ctr" fontAlgn="b"/>
                      <a:r>
                        <a:rPr lang="en-US" sz="900" u="none" strike="noStrike" dirty="0">
                          <a:effectLst/>
                        </a:rPr>
                        <a:t> </a:t>
                      </a:r>
                      <a:endParaRPr lang="en-US" sz="900" b="1" i="0" u="none" strike="noStrike" dirty="0">
                        <a:solidFill>
                          <a:srgbClr val="FFFFFF"/>
                        </a:solidFill>
                        <a:effectLst/>
                        <a:latin typeface="Calibri" panose="020F0502020204030204" pitchFamily="34" charset="0"/>
                      </a:endParaRPr>
                    </a:p>
                  </a:txBody>
                  <a:tcPr marL="8059" marR="8059" marT="8059" marB="0" anchor="b"/>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454422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3600" b="1" dirty="0">
                <a:solidFill>
                  <a:srgbClr val="141B4D"/>
                </a:solidFill>
                <a:latin typeface="Playfair Display"/>
                <a:ea typeface="Playfair Display"/>
                <a:cs typeface="Playfair Display"/>
                <a:sym typeface="Playfair Display"/>
              </a:rPr>
              <a:t>Summer Resources</a:t>
            </a:r>
            <a:endParaRPr sz="3600" b="1" dirty="0">
              <a:solidFill>
                <a:srgbClr val="141B4D"/>
              </a:solidFill>
              <a:latin typeface="Playfair Display"/>
              <a:ea typeface="Playfair Display"/>
              <a:cs typeface="Playfair Display"/>
              <a:sym typeface="Playfair Display"/>
            </a:endParaRPr>
          </a:p>
        </p:txBody>
      </p:sp>
      <p:sp>
        <p:nvSpPr>
          <p:cNvPr id="148" name="Google Shape;148;p27"/>
          <p:cNvSpPr txBox="1"/>
          <p:nvPr/>
        </p:nvSpPr>
        <p:spPr>
          <a:xfrm>
            <a:off x="734775" y="1200049"/>
            <a:ext cx="7866900" cy="1260518"/>
          </a:xfrm>
          <a:prstGeom prst="rect">
            <a:avLst/>
          </a:prstGeom>
          <a:noFill/>
          <a:ln>
            <a:noFill/>
          </a:ln>
        </p:spPr>
        <p:txBody>
          <a:bodyPr spcFirstLastPara="1" wrap="square" lIns="91425" tIns="91425" rIns="91425" bIns="91425" anchor="t" anchorCtr="0">
            <a:noAutofit/>
          </a:bodyPr>
          <a:lstStyle/>
          <a:p>
            <a:pPr marL="342900" indent="-342900" eaLnBrk="1" hangingPunct="1">
              <a:buFont typeface="Arial" panose="020B0604020202020204" pitchFamily="34" charset="0"/>
              <a:buChar char="•"/>
            </a:pPr>
            <a:r>
              <a:rPr lang="en-US" altLang="en-US" sz="2000" dirty="0">
                <a:latin typeface="Calibri" panose="020F0502020204030204" pitchFamily="34" charset="0"/>
              </a:rPr>
              <a:t>Meals</a:t>
            </a:r>
          </a:p>
          <a:p>
            <a:pPr lvl="5"/>
            <a:r>
              <a:rPr lang="en-US" altLang="en-US" sz="2000" dirty="0">
                <a:latin typeface="Calibri" panose="020F0502020204030204" pitchFamily="34" charset="0"/>
              </a:rPr>
              <a:t>	School Meals 	</a:t>
            </a:r>
          </a:p>
          <a:p>
            <a:pPr lvl="5"/>
            <a:r>
              <a:rPr lang="en-US" altLang="en-US" sz="2000" dirty="0">
                <a:latin typeface="Calibri" panose="020F0502020204030204" pitchFamily="34" charset="0"/>
                <a:hlinkClick r:id="rId3"/>
              </a:rPr>
              <a:t>https://www.in.gov/doe/nutrition/meal-site-information/</a:t>
            </a:r>
            <a:endParaRPr lang="en-US" altLang="en-US" sz="2000" dirty="0">
              <a:latin typeface="Calibri" panose="020F0502020204030204" pitchFamily="34" charset="0"/>
            </a:endParaRPr>
          </a:p>
          <a:p>
            <a:pPr lvl="5"/>
            <a:r>
              <a:rPr lang="en-US" altLang="en-US" sz="2000" dirty="0">
                <a:latin typeface="Calibri" panose="020F0502020204030204" pitchFamily="34" charset="0"/>
              </a:rPr>
              <a:t>	Local Food Banks </a:t>
            </a:r>
          </a:p>
          <a:p>
            <a:pPr eaLnBrk="1" hangingPunct="1"/>
            <a:r>
              <a:rPr lang="en-US" altLang="en-US" sz="2000" dirty="0">
                <a:latin typeface="Calibri" panose="020F0502020204030204" pitchFamily="34" charset="0"/>
                <a:hlinkClick r:id="rId4"/>
              </a:rPr>
              <a:t>https://feedingindianashungry.org/find-your-food-bank/</a:t>
            </a:r>
            <a:endParaRPr lang="en-US" altLang="en-US" sz="2000" dirty="0">
              <a:latin typeface="Calibri" panose="020F0502020204030204" pitchFamily="34" charset="0"/>
            </a:endParaRPr>
          </a:p>
          <a:p>
            <a:pPr eaLnBrk="1" hangingPunct="1"/>
            <a:endParaRPr lang="en-US" altLang="en-US" sz="2000" dirty="0">
              <a:latin typeface="Calibri" panose="020F0502020204030204" pitchFamily="34" charset="0"/>
            </a:endParaRPr>
          </a:p>
          <a:p>
            <a:pPr marL="342900" indent="-342900" eaLnBrk="1" hangingPunct="1">
              <a:buFont typeface="Arial" panose="020B0604020202020204" pitchFamily="34" charset="0"/>
              <a:buChar char="•"/>
            </a:pPr>
            <a:r>
              <a:rPr lang="en-US" altLang="en-US" sz="2000" dirty="0">
                <a:latin typeface="Calibri" panose="020F0502020204030204" pitchFamily="34" charset="0"/>
              </a:rPr>
              <a:t>Summer Activities</a:t>
            </a:r>
          </a:p>
          <a:p>
            <a:pPr eaLnBrk="1" hangingPunct="1"/>
            <a:r>
              <a:rPr lang="en-US" altLang="en-US" sz="2000" dirty="0">
                <a:solidFill>
                  <a:srgbClr val="993366"/>
                </a:solidFill>
                <a:latin typeface="Calibri" panose="020F0502020204030204" pitchFamily="34" charset="0"/>
                <a:hlinkClick r:id="rId5">
                  <a:extLst>
                    <a:ext uri="{A12FA001-AC4F-418D-AE19-62706E023703}">
                      <ahyp:hlinkClr xmlns:ahyp="http://schemas.microsoft.com/office/drawing/2018/hyperlinkcolor" val="tx"/>
                    </a:ext>
                  </a:extLst>
                </a:hlinkClick>
              </a:rPr>
              <a:t>https://indyschild.com/summer-activities/</a:t>
            </a:r>
            <a:endParaRPr lang="en-US" altLang="en-US" sz="2000" dirty="0">
              <a:solidFill>
                <a:srgbClr val="993366"/>
              </a:solidFill>
              <a:latin typeface="Calibri" panose="020F0502020204030204" pitchFamily="34" charset="0"/>
            </a:endParaRPr>
          </a:p>
          <a:p>
            <a:pPr eaLnBrk="1" hangingPunct="1"/>
            <a:endParaRPr lang="en-US" altLang="en-US" sz="2000" dirty="0">
              <a:latin typeface="Calibri" panose="020F0502020204030204" pitchFamily="34" charset="0"/>
            </a:endParaRPr>
          </a:p>
          <a:p>
            <a:pPr eaLnBrk="1" hangingPunct="1"/>
            <a:endParaRPr lang="en-US" altLang="en-US" sz="2000" dirty="0">
              <a:latin typeface="Calibri" panose="020F0502020204030204" pitchFamily="34" charset="0"/>
            </a:endParaRPr>
          </a:p>
          <a:p>
            <a:pPr eaLnBrk="1" hangingPunct="1"/>
            <a:endParaRPr lang="en-US" altLang="en-US" sz="2000" dirty="0">
              <a:latin typeface="Calibri" panose="020F0502020204030204" pitchFamily="34" charset="0"/>
            </a:endParaRPr>
          </a:p>
          <a:p>
            <a:pPr eaLnBrk="1" hangingPunct="1"/>
            <a:endParaRPr lang="en-US" altLang="en-US" sz="2000" dirty="0">
              <a:latin typeface="Calibri" panose="020F0502020204030204" pitchFamily="34" charset="0"/>
            </a:endParaRPr>
          </a:p>
          <a:p>
            <a:pPr eaLnBrk="1" hangingPunct="1"/>
            <a:endParaRPr lang="en-US" altLang="en-US" sz="2000" dirty="0">
              <a:latin typeface="Calibri" panose="020F0502020204030204" pitchFamily="34" charset="0"/>
            </a:endParaRPr>
          </a:p>
        </p:txBody>
      </p:sp>
      <p:pic>
        <p:nvPicPr>
          <p:cNvPr id="149" name="Google Shape;149;p27" descr="580b57fcd9996e24bc43c53e.png"/>
          <p:cNvPicPr preferRelativeResize="0"/>
          <p:nvPr/>
        </p:nvPicPr>
        <p:blipFill rotWithShape="1">
          <a:blip r:embed="rId6">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extLst>
      <p:ext uri="{BB962C8B-B14F-4D97-AF65-F5344CB8AC3E}">
        <p14:creationId xmlns:p14="http://schemas.microsoft.com/office/powerpoint/2010/main" val="19191963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CBAF5-FEB7-BBD6-FEB0-7DB77EE53D9D}"/>
              </a:ext>
            </a:extLst>
          </p:cNvPr>
          <p:cNvSpPr>
            <a:spLocks noGrp="1"/>
          </p:cNvSpPr>
          <p:nvPr>
            <p:ph type="title"/>
          </p:nvPr>
        </p:nvSpPr>
        <p:spPr/>
        <p:txBody>
          <a:bodyPr/>
          <a:lstStyle/>
          <a:p>
            <a:r>
              <a:rPr lang="en-US" dirty="0"/>
              <a:t>Summer Resources Continue…</a:t>
            </a:r>
          </a:p>
        </p:txBody>
      </p:sp>
      <p:sp>
        <p:nvSpPr>
          <p:cNvPr id="3" name="Text Placeholder 2">
            <a:extLst>
              <a:ext uri="{FF2B5EF4-FFF2-40B4-BE49-F238E27FC236}">
                <a16:creationId xmlns:a16="http://schemas.microsoft.com/office/drawing/2014/main" id="{36DFAFF2-CC85-9D3D-319D-9DE5E6A93BB8}"/>
              </a:ext>
            </a:extLst>
          </p:cNvPr>
          <p:cNvSpPr>
            <a:spLocks noGrp="1"/>
          </p:cNvSpPr>
          <p:nvPr>
            <p:ph type="body" idx="1"/>
          </p:nvPr>
        </p:nvSpPr>
        <p:spPr>
          <a:xfrm>
            <a:off x="628650" y="827147"/>
            <a:ext cx="7886700" cy="3889231"/>
          </a:xfrm>
        </p:spPr>
        <p:txBody>
          <a:bodyPr/>
          <a:lstStyle/>
          <a:p>
            <a:pPr marL="0" marR="0" indent="0">
              <a:lnSpc>
                <a:spcPct val="115000"/>
              </a:lnSpc>
              <a:spcBef>
                <a:spcPts val="0"/>
              </a:spcBef>
              <a:spcAft>
                <a:spcPts val="800"/>
              </a:spcAft>
              <a:buNone/>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Resources for Parents &amp; Families </a:t>
            </a:r>
          </a:p>
          <a:p>
            <a:pPr marL="0" marR="0">
              <a:lnSpc>
                <a:spcPct val="115000"/>
              </a:lnSpc>
              <a:spcBef>
                <a:spcPts val="0"/>
              </a:spcBef>
              <a:spcAft>
                <a:spcPts val="800"/>
              </a:spcAft>
            </a:pPr>
            <a:r>
              <a:rPr lang="en-US" sz="1400" kern="100" dirty="0">
                <a:latin typeface="Aptos" panose="020B0004020202020204" pitchFamily="34" charset="0"/>
                <a:ea typeface="Aptos" panose="020B0004020202020204" pitchFamily="34" charset="0"/>
                <a:cs typeface="Times New Roman" panose="02020603050405020304" pitchFamily="18" charset="0"/>
              </a:rPr>
              <a:t>Common Sense Media review </a:t>
            </a:r>
          </a:p>
          <a:p>
            <a:pPr marL="0" marR="0" indent="0">
              <a:lnSpc>
                <a:spcPct val="115000"/>
              </a:lnSpc>
              <a:spcBef>
                <a:spcPts val="0"/>
              </a:spcBef>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hlinkClick r:id="rId3"/>
              </a:rPr>
              <a:t>https://www.commonsensemedia.org/</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Bef>
                <a:spcPts val="0"/>
              </a:spcBef>
              <a:spcAft>
                <a:spcPts val="800"/>
              </a:spcAft>
              <a:buNone/>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The Indianapolis Public Library</a:t>
            </a:r>
            <a:endParaRPr lang="en-US" sz="1800" b="1" kern="100" dirty="0">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1400" kern="100" dirty="0">
                <a:effectLst/>
                <a:latin typeface="Aptos" panose="020B0004020202020204" pitchFamily="34" charset="0"/>
                <a:ea typeface="Aptos" panose="020B0004020202020204" pitchFamily="34" charset="0"/>
                <a:cs typeface="Times New Roman" panose="02020603050405020304" pitchFamily="18" charset="0"/>
              </a:rPr>
              <a:t>Kids Summer Reading Program </a:t>
            </a:r>
          </a:p>
          <a:p>
            <a:pPr marL="0" marR="0" indent="0">
              <a:lnSpc>
                <a:spcPct val="115000"/>
              </a:lnSpc>
              <a:spcBef>
                <a:spcPts val="0"/>
              </a:spcBef>
              <a:spcAft>
                <a:spcPts val="800"/>
              </a:spcAft>
              <a:buNone/>
            </a:pP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4"/>
              </a:rPr>
              <a:t>https://www.indypl.org/programs-events/srp/kids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1400" kern="100" dirty="0">
                <a:effectLst/>
                <a:latin typeface="Aptos" panose="020B0004020202020204" pitchFamily="34" charset="0"/>
                <a:ea typeface="Aptos" panose="020B0004020202020204" pitchFamily="34" charset="0"/>
                <a:cs typeface="Times New Roman" panose="02020603050405020304" pitchFamily="18" charset="0"/>
              </a:rPr>
              <a:t>Programs &amp; Events</a:t>
            </a:r>
          </a:p>
          <a:p>
            <a:pPr marL="0" marR="0" indent="0">
              <a:lnSpc>
                <a:spcPct val="115000"/>
              </a:lnSpc>
              <a:spcBef>
                <a:spcPts val="0"/>
              </a:spcBef>
              <a:spcAft>
                <a:spcPts val="800"/>
              </a:spcAft>
              <a:buNone/>
            </a:pP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5"/>
              </a:rPr>
              <a:t>https://www.indypl.org/programs-events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sz="1800" b="1" kern="100" dirty="0">
                <a:effectLst/>
                <a:latin typeface="Aptos" panose="020B0004020202020204" pitchFamily="34" charset="0"/>
                <a:ea typeface="Aptos" panose="020B0004020202020204" pitchFamily="34" charset="0"/>
                <a:cs typeface="Times New Roman" panose="02020603050405020304" pitchFamily="18" charset="0"/>
              </a:rPr>
              <a:t>Indy Area Splash Pads &amp; Spray Parks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Bef>
                <a:spcPts val="0"/>
              </a:spcBef>
              <a:spcAft>
                <a:spcPts val="800"/>
              </a:spcAft>
              <a:buNone/>
            </a:pPr>
            <a:r>
              <a:rPr lang="en-US"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6"/>
              </a:rPr>
              <a:t>https://indyschild.com/indianapolis-splash-pads/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177909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3600" b="1" dirty="0">
                <a:solidFill>
                  <a:srgbClr val="141B4D"/>
                </a:solidFill>
                <a:latin typeface="Playfair Display"/>
                <a:ea typeface="Playfair Display"/>
                <a:cs typeface="Playfair Display"/>
                <a:sym typeface="Playfair Display"/>
              </a:rPr>
              <a:t>Important Dates For 2025-2026</a:t>
            </a:r>
            <a:endParaRPr sz="3600" b="1" dirty="0">
              <a:solidFill>
                <a:srgbClr val="141B4D"/>
              </a:solidFill>
              <a:latin typeface="Playfair Display"/>
              <a:ea typeface="Playfair Display"/>
              <a:cs typeface="Playfair Display"/>
              <a:sym typeface="Playfair Display"/>
            </a:endParaRPr>
          </a:p>
        </p:txBody>
      </p:sp>
      <p:sp>
        <p:nvSpPr>
          <p:cNvPr id="148" name="Google Shape;148;p27"/>
          <p:cNvSpPr txBox="1"/>
          <p:nvPr/>
        </p:nvSpPr>
        <p:spPr>
          <a:xfrm>
            <a:off x="734775" y="1208363"/>
            <a:ext cx="7866900" cy="3450248"/>
          </a:xfrm>
          <a:prstGeom prst="rect">
            <a:avLst/>
          </a:prstGeom>
          <a:noFill/>
          <a:ln>
            <a:noFill/>
          </a:ln>
        </p:spPr>
        <p:txBody>
          <a:bodyPr spcFirstLastPara="1" wrap="square" lIns="91425" tIns="91425" rIns="91425" bIns="91425" anchor="t" anchorCtr="0">
            <a:noAutofit/>
          </a:bodyPr>
          <a:lstStyle/>
          <a:p>
            <a:pPr marL="342900" indent="-342900" eaLnBrk="1" hangingPunct="1">
              <a:buFont typeface="Arial" panose="020B0604020202020204" pitchFamily="34" charset="0"/>
              <a:buChar char="•"/>
            </a:pPr>
            <a:r>
              <a:rPr lang="en-US" altLang="en-US" sz="2000" dirty="0">
                <a:latin typeface="Calibri" panose="020F0502020204030204" pitchFamily="34" charset="0"/>
              </a:rPr>
              <a:t>Back to School Night: Tuesday, August 5</a:t>
            </a:r>
            <a:r>
              <a:rPr lang="en-US" altLang="en-US" sz="2000" baseline="30000" dirty="0">
                <a:latin typeface="Calibri" panose="020F0502020204030204" pitchFamily="34" charset="0"/>
              </a:rPr>
              <a:t>th</a:t>
            </a:r>
            <a:r>
              <a:rPr lang="en-US" altLang="en-US" sz="2000" dirty="0">
                <a:latin typeface="Calibri" panose="020F0502020204030204" pitchFamily="34" charset="0"/>
              </a:rPr>
              <a:t>, 2025, from 4:00-6:00p</a:t>
            </a:r>
          </a:p>
          <a:p>
            <a:pPr marL="342900" indent="-342900">
              <a:buFont typeface="Arial" panose="020B0604020202020204" pitchFamily="34" charset="0"/>
              <a:buChar char="•"/>
            </a:pPr>
            <a:endParaRPr lang="en-US" altLang="en-US" sz="2000" dirty="0">
              <a:latin typeface="Calibri" panose="020F0502020204030204" pitchFamily="34" charset="0"/>
            </a:endParaRPr>
          </a:p>
          <a:p>
            <a:pPr marL="342900" indent="-342900">
              <a:buFont typeface="Arial" panose="020B0604020202020204" pitchFamily="34" charset="0"/>
              <a:buChar char="•"/>
            </a:pPr>
            <a:r>
              <a:rPr lang="en-US" altLang="en-US" sz="2000" dirty="0">
                <a:latin typeface="Calibri" panose="020F0502020204030204" pitchFamily="34" charset="0"/>
              </a:rPr>
              <a:t>Title I Annual Parent Info Meeting: Tuesday, August 5</a:t>
            </a:r>
            <a:r>
              <a:rPr lang="en-US" altLang="en-US" sz="2000" baseline="30000" dirty="0">
                <a:latin typeface="Calibri" panose="020F0502020204030204" pitchFamily="34" charset="0"/>
              </a:rPr>
              <a:t>th</a:t>
            </a:r>
            <a:r>
              <a:rPr lang="en-US" altLang="en-US" sz="2000" dirty="0">
                <a:latin typeface="Calibri" panose="020F0502020204030204" pitchFamily="34" charset="0"/>
              </a:rPr>
              <a:t>, 2025 @ 5:30p</a:t>
            </a:r>
          </a:p>
          <a:p>
            <a:pPr eaLnBrk="1" hangingPunct="1"/>
            <a:endParaRPr lang="en-US" altLang="en-US" sz="2000" dirty="0">
              <a:latin typeface="Calibri" panose="020F0502020204030204" pitchFamily="34" charset="0"/>
            </a:endParaRPr>
          </a:p>
          <a:p>
            <a:pPr marL="342900" indent="-342900" eaLnBrk="1" hangingPunct="1">
              <a:buFont typeface="Arial" panose="020B0604020202020204" pitchFamily="34" charset="0"/>
              <a:buChar char="•"/>
            </a:pPr>
            <a:r>
              <a:rPr lang="en-US" altLang="en-US" sz="2000" dirty="0">
                <a:latin typeface="Calibri" panose="020F0502020204030204" pitchFamily="34" charset="0"/>
              </a:rPr>
              <a:t>First Day of School: Wednesday, August 6</a:t>
            </a:r>
            <a:r>
              <a:rPr lang="en-US" altLang="en-US" sz="2000" baseline="30000" dirty="0">
                <a:latin typeface="Calibri" panose="020F0502020204030204" pitchFamily="34" charset="0"/>
              </a:rPr>
              <a:t>th</a:t>
            </a:r>
            <a:r>
              <a:rPr lang="en-US" altLang="en-US" sz="2000" dirty="0">
                <a:latin typeface="Calibri" panose="020F0502020204030204" pitchFamily="34" charset="0"/>
              </a:rPr>
              <a:t>, 2025</a:t>
            </a:r>
          </a:p>
          <a:p>
            <a:pPr marL="342900" indent="-342900" eaLnBrk="1" hangingPunct="1">
              <a:buFont typeface="Arial" panose="020B0604020202020204" pitchFamily="34" charset="0"/>
              <a:buChar char="•"/>
            </a:pPr>
            <a:endParaRPr lang="en-US" altLang="en-US" sz="2000" dirty="0">
              <a:latin typeface="Calibri" panose="020F0502020204030204" pitchFamily="34" charset="0"/>
            </a:endParaRPr>
          </a:p>
          <a:p>
            <a:pPr marL="342900" indent="-342900" eaLnBrk="1" hangingPunct="1">
              <a:buFont typeface="Arial" panose="020B0604020202020204" pitchFamily="34" charset="0"/>
              <a:buChar char="•"/>
            </a:pPr>
            <a:r>
              <a:rPr lang="en-US" altLang="en-US" sz="2000" dirty="0">
                <a:latin typeface="Calibri" panose="020F0502020204030204" pitchFamily="34" charset="0"/>
              </a:rPr>
              <a:t>School Calendar for 2025-2026 Year</a:t>
            </a:r>
          </a:p>
          <a:p>
            <a:pPr eaLnBrk="1" hangingPunct="1"/>
            <a:r>
              <a:rPr lang="en-US" altLang="en-US" sz="2000" dirty="0">
                <a:latin typeface="Calibri" panose="020F0502020204030204" pitchFamily="34" charset="0"/>
              </a:rPr>
              <a:t>	</a:t>
            </a:r>
            <a:r>
              <a:rPr lang="en-US" altLang="en-US" sz="1200" dirty="0">
                <a:latin typeface="Calibri" panose="020F0502020204030204" pitchFamily="34" charset="0"/>
              </a:rPr>
              <a:t> </a:t>
            </a:r>
            <a:r>
              <a:rPr lang="en-US" altLang="en-US" dirty="0">
                <a:latin typeface="Calibri" panose="020F0502020204030204" pitchFamily="34" charset="0"/>
                <a:hlinkClick r:id="rId3"/>
              </a:rPr>
              <a:t>https://www.damarcharteracademy.org/calendar-information/</a:t>
            </a:r>
            <a:endParaRPr lang="en-US" altLang="en-US" dirty="0">
              <a:latin typeface="Calibri" panose="020F0502020204030204" pitchFamily="34" charset="0"/>
            </a:endParaRPr>
          </a:p>
          <a:p>
            <a:pPr eaLnBrk="1" hangingPunct="1"/>
            <a:endParaRPr lang="en-US" altLang="en-US" dirty="0">
              <a:latin typeface="Calibri" panose="020F0502020204030204" pitchFamily="34" charset="0"/>
            </a:endParaRPr>
          </a:p>
          <a:p>
            <a:pPr marL="342900" indent="-342900" eaLnBrk="1" hangingPunct="1">
              <a:buFont typeface="Arial" panose="020B0604020202020204" pitchFamily="34" charset="0"/>
              <a:buChar char="•"/>
            </a:pPr>
            <a:r>
              <a:rPr lang="en-US" altLang="en-US" sz="2000" dirty="0">
                <a:latin typeface="Calibri" panose="020F0502020204030204" pitchFamily="34" charset="0"/>
              </a:rPr>
              <a:t>Family Literacy Night will be in December.  More info will be coming.</a:t>
            </a:r>
          </a:p>
          <a:p>
            <a:pPr marL="342900" indent="-342900" eaLnBrk="1" hangingPunct="1">
              <a:buFont typeface="Arial" panose="020B0604020202020204" pitchFamily="34" charset="0"/>
              <a:buChar char="•"/>
            </a:pPr>
            <a:endParaRPr lang="en-US" altLang="en-US" sz="2000" dirty="0">
              <a:latin typeface="Calibri" panose="020F0502020204030204" pitchFamily="34" charset="0"/>
            </a:endParaRPr>
          </a:p>
        </p:txBody>
      </p:sp>
      <p:pic>
        <p:nvPicPr>
          <p:cNvPr id="149" name="Google Shape;149;p27" descr="580b57fcd9996e24bc43c53e.png"/>
          <p:cNvPicPr preferRelativeResize="0"/>
          <p:nvPr/>
        </p:nvPicPr>
        <p:blipFill rotWithShape="1">
          <a:blip r:embed="rId4">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extLst>
      <p:ext uri="{BB962C8B-B14F-4D97-AF65-F5344CB8AC3E}">
        <p14:creationId xmlns:p14="http://schemas.microsoft.com/office/powerpoint/2010/main" val="12470428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3600" b="1" dirty="0">
                <a:solidFill>
                  <a:srgbClr val="141B4D"/>
                </a:solidFill>
                <a:latin typeface="Playfair Display"/>
                <a:ea typeface="Playfair Display"/>
                <a:cs typeface="Playfair Display"/>
                <a:sym typeface="Playfair Display"/>
              </a:rPr>
              <a:t>Contact Information</a:t>
            </a:r>
            <a:endParaRPr sz="3600" b="1" dirty="0">
              <a:solidFill>
                <a:srgbClr val="141B4D"/>
              </a:solidFill>
              <a:latin typeface="Playfair Display"/>
              <a:ea typeface="Playfair Display"/>
              <a:cs typeface="Playfair Display"/>
              <a:sym typeface="Playfair Display"/>
            </a:endParaRPr>
          </a:p>
        </p:txBody>
      </p:sp>
      <p:sp>
        <p:nvSpPr>
          <p:cNvPr id="146" name="Google Shape;146;p27"/>
          <p:cNvSpPr txBox="1"/>
          <p:nvPr/>
        </p:nvSpPr>
        <p:spPr>
          <a:xfrm>
            <a:off x="6244150" y="2173025"/>
            <a:ext cx="4338600" cy="50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27"/>
          <p:cNvSpPr txBox="1"/>
          <p:nvPr/>
        </p:nvSpPr>
        <p:spPr>
          <a:xfrm>
            <a:off x="734775" y="1303725"/>
            <a:ext cx="7866900" cy="3209400"/>
          </a:xfrm>
          <a:prstGeom prst="rect">
            <a:avLst/>
          </a:prstGeom>
          <a:noFill/>
          <a:ln>
            <a:noFill/>
          </a:ln>
        </p:spPr>
        <p:txBody>
          <a:bodyPr spcFirstLastPara="1" wrap="square" lIns="91425" tIns="91425" rIns="91425" bIns="91425" anchor="t" anchorCtr="0">
            <a:noAutofit/>
          </a:bodyPr>
          <a:lstStyle/>
          <a:p>
            <a:pPr lvl="0" algn="l" rtl="0">
              <a:spcBef>
                <a:spcPts val="0"/>
              </a:spcBef>
              <a:spcAft>
                <a:spcPts val="0"/>
              </a:spcAft>
            </a:pPr>
            <a:r>
              <a:rPr lang="en" sz="2400" dirty="0">
                <a:solidFill>
                  <a:srgbClr val="151E49"/>
                </a:solidFill>
                <a:latin typeface="Calibri" panose="020F0502020204030204" pitchFamily="34" charset="0"/>
                <a:ea typeface="Georgia"/>
                <a:cs typeface="Georgia"/>
                <a:sym typeface="Georgia"/>
              </a:rPr>
              <a:t>For more information regarding Title I, contact:</a:t>
            </a:r>
          </a:p>
          <a:p>
            <a:pPr lvl="0" algn="l" rtl="0">
              <a:spcBef>
                <a:spcPts val="0"/>
              </a:spcBef>
              <a:spcAft>
                <a:spcPts val="0"/>
              </a:spcAft>
            </a:pPr>
            <a:endParaRPr lang="en" sz="2400" dirty="0">
              <a:solidFill>
                <a:srgbClr val="151E49"/>
              </a:solidFill>
              <a:latin typeface="Calibri" panose="020F0502020204030204" pitchFamily="34" charset="0"/>
              <a:ea typeface="Georgia"/>
              <a:cs typeface="Georgia"/>
              <a:sym typeface="Georgia"/>
            </a:endParaRPr>
          </a:p>
          <a:p>
            <a:pPr lvl="5"/>
            <a:r>
              <a:rPr lang="en" sz="1800" b="1" dirty="0">
                <a:solidFill>
                  <a:srgbClr val="151E49"/>
                </a:solidFill>
                <a:latin typeface="Calibri" panose="020F0502020204030204" pitchFamily="34" charset="0"/>
                <a:ea typeface="Georgia"/>
                <a:cs typeface="Georgia"/>
                <a:sym typeface="Georgia"/>
              </a:rPr>
              <a:t>Cora Collier</a:t>
            </a:r>
          </a:p>
          <a:p>
            <a:pPr lvl="4"/>
            <a:r>
              <a:rPr lang="en" sz="1800" i="1" dirty="0">
                <a:solidFill>
                  <a:srgbClr val="151E49"/>
                </a:solidFill>
                <a:latin typeface="Calibri" panose="020F0502020204030204" pitchFamily="34" charset="0"/>
                <a:ea typeface="Georgia"/>
                <a:cs typeface="Georgia"/>
                <a:sym typeface="Georgia"/>
              </a:rPr>
              <a:t>Instruction and Accountability Director</a:t>
            </a:r>
          </a:p>
          <a:p>
            <a:pPr lvl="4"/>
            <a:r>
              <a:rPr lang="en" sz="1800" dirty="0">
                <a:solidFill>
                  <a:srgbClr val="151E49"/>
                </a:solidFill>
                <a:latin typeface="Calibri" panose="020F0502020204030204" pitchFamily="34" charset="0"/>
                <a:ea typeface="Georgia"/>
                <a:cs typeface="Georgia"/>
                <a:sym typeface="Georgia"/>
                <a:hlinkClick r:id="rId3"/>
              </a:rPr>
              <a:t>corac@damarcharteracademy.org</a:t>
            </a:r>
            <a:r>
              <a:rPr lang="en" sz="1800" dirty="0">
                <a:solidFill>
                  <a:srgbClr val="151E49"/>
                </a:solidFill>
                <a:latin typeface="Calibri" panose="020F0502020204030204" pitchFamily="34" charset="0"/>
                <a:ea typeface="Georgia"/>
                <a:cs typeface="Georgia"/>
                <a:sym typeface="Georgia"/>
              </a:rPr>
              <a:t> </a:t>
            </a:r>
          </a:p>
          <a:p>
            <a:pPr lvl="0" algn="l" rtl="0">
              <a:spcBef>
                <a:spcPts val="0"/>
              </a:spcBef>
              <a:spcAft>
                <a:spcPts val="0"/>
              </a:spcAft>
            </a:pPr>
            <a:endParaRPr lang="en" sz="1800" b="1" dirty="0">
              <a:solidFill>
                <a:srgbClr val="151E49"/>
              </a:solidFill>
              <a:latin typeface="Calibri" panose="020F0502020204030204" pitchFamily="34" charset="0"/>
              <a:ea typeface="Georgia"/>
              <a:cs typeface="Georgia"/>
              <a:sym typeface="Georgia"/>
            </a:endParaRPr>
          </a:p>
          <a:p>
            <a:pPr lvl="0" algn="l" rtl="0">
              <a:spcBef>
                <a:spcPts val="0"/>
              </a:spcBef>
              <a:spcAft>
                <a:spcPts val="0"/>
              </a:spcAft>
            </a:pPr>
            <a:endParaRPr lang="en" sz="1800" b="1" dirty="0">
              <a:solidFill>
                <a:srgbClr val="151E49"/>
              </a:solidFill>
              <a:latin typeface="Calibri" panose="020F0502020204030204" pitchFamily="34" charset="0"/>
              <a:ea typeface="Georgia"/>
              <a:cs typeface="Georgia"/>
              <a:sym typeface="Georgia"/>
            </a:endParaRPr>
          </a:p>
          <a:p>
            <a:pPr lvl="0" algn="l" rtl="0">
              <a:spcBef>
                <a:spcPts val="0"/>
              </a:spcBef>
              <a:spcAft>
                <a:spcPts val="0"/>
              </a:spcAft>
            </a:pPr>
            <a:r>
              <a:rPr lang="en" sz="1800" b="1" dirty="0">
                <a:solidFill>
                  <a:srgbClr val="151E49"/>
                </a:solidFill>
                <a:latin typeface="Calibri" panose="020F0502020204030204" pitchFamily="34" charset="0"/>
                <a:ea typeface="Georgia"/>
                <a:cs typeface="Georgia"/>
                <a:sym typeface="Georgia"/>
              </a:rPr>
              <a:t>Julie Fenton</a:t>
            </a:r>
          </a:p>
          <a:p>
            <a:pPr lvl="0" algn="l" rtl="0">
              <a:spcBef>
                <a:spcPts val="0"/>
              </a:spcBef>
              <a:spcAft>
                <a:spcPts val="0"/>
              </a:spcAft>
            </a:pPr>
            <a:r>
              <a:rPr lang="en" sz="1800" i="1" dirty="0">
                <a:solidFill>
                  <a:srgbClr val="151E49"/>
                </a:solidFill>
                <a:latin typeface="Calibri" panose="020F0502020204030204" pitchFamily="34" charset="0"/>
                <a:ea typeface="Georgia"/>
                <a:cs typeface="Georgia"/>
                <a:sym typeface="Georgia"/>
              </a:rPr>
              <a:t>Director of Student Services</a:t>
            </a:r>
          </a:p>
          <a:p>
            <a:pPr lvl="0" algn="l" rtl="0">
              <a:spcBef>
                <a:spcPts val="0"/>
              </a:spcBef>
              <a:spcAft>
                <a:spcPts val="0"/>
              </a:spcAft>
            </a:pPr>
            <a:r>
              <a:rPr lang="en" sz="1800" dirty="0">
                <a:solidFill>
                  <a:srgbClr val="151E49"/>
                </a:solidFill>
                <a:latin typeface="Calibri" panose="020F0502020204030204" pitchFamily="34" charset="0"/>
                <a:ea typeface="Georgia"/>
                <a:cs typeface="Georgia"/>
                <a:sym typeface="Georgia"/>
                <a:hlinkClick r:id="rId4"/>
              </a:rPr>
              <a:t>julief@damarcharteracademy.org</a:t>
            </a:r>
            <a:endParaRPr lang="en" sz="1800" dirty="0">
              <a:solidFill>
                <a:srgbClr val="151E49"/>
              </a:solidFill>
              <a:latin typeface="Calibri" panose="020F0502020204030204" pitchFamily="34" charset="0"/>
              <a:ea typeface="Georgia"/>
              <a:cs typeface="Georgia"/>
              <a:sym typeface="Georgia"/>
            </a:endParaRPr>
          </a:p>
          <a:p>
            <a:pPr lvl="0" algn="l" rtl="0">
              <a:spcBef>
                <a:spcPts val="0"/>
              </a:spcBef>
              <a:spcAft>
                <a:spcPts val="0"/>
              </a:spcAft>
            </a:pPr>
            <a:r>
              <a:rPr lang="en-US" sz="2400" i="1" dirty="0">
                <a:solidFill>
                  <a:srgbClr val="151E49"/>
                </a:solidFill>
                <a:latin typeface="Calibri" panose="020F0502020204030204" pitchFamily="34" charset="0"/>
                <a:ea typeface="Georgia"/>
                <a:cs typeface="Georgia"/>
                <a:sym typeface="Georgia"/>
              </a:rPr>
              <a:t> </a:t>
            </a:r>
            <a:endParaRPr sz="2400" i="1" dirty="0">
              <a:solidFill>
                <a:srgbClr val="151E49"/>
              </a:solidFill>
              <a:latin typeface="Calibri" panose="020F0502020204030204" pitchFamily="34" charset="0"/>
              <a:ea typeface="Georgia"/>
              <a:cs typeface="Georgia"/>
              <a:sym typeface="Georgia"/>
            </a:endParaRPr>
          </a:p>
        </p:txBody>
      </p:sp>
      <p:pic>
        <p:nvPicPr>
          <p:cNvPr id="149" name="Google Shape;149;p27" descr="580b57fcd9996e24bc43c53e.png"/>
          <p:cNvPicPr preferRelativeResize="0"/>
          <p:nvPr/>
        </p:nvPicPr>
        <p:blipFill rotWithShape="1">
          <a:blip r:embed="rId5">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extLst>
      <p:ext uri="{BB962C8B-B14F-4D97-AF65-F5344CB8AC3E}">
        <p14:creationId xmlns:p14="http://schemas.microsoft.com/office/powerpoint/2010/main" val="639139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3600" b="1" dirty="0">
                <a:solidFill>
                  <a:srgbClr val="141B4D"/>
                </a:solidFill>
                <a:latin typeface="Playfair Display"/>
                <a:ea typeface="Playfair Display"/>
                <a:cs typeface="Playfair Display"/>
                <a:sym typeface="Playfair Display"/>
              </a:rPr>
              <a:t>Agenda</a:t>
            </a:r>
            <a:endParaRPr sz="3600" b="1" dirty="0">
              <a:solidFill>
                <a:srgbClr val="141B4D"/>
              </a:solidFill>
              <a:latin typeface="Playfair Display"/>
              <a:ea typeface="Playfair Display"/>
              <a:cs typeface="Playfair Display"/>
              <a:sym typeface="Playfair Display"/>
            </a:endParaRPr>
          </a:p>
        </p:txBody>
      </p:sp>
      <p:sp>
        <p:nvSpPr>
          <p:cNvPr id="146" name="Google Shape;146;p27"/>
          <p:cNvSpPr txBox="1"/>
          <p:nvPr/>
        </p:nvSpPr>
        <p:spPr>
          <a:xfrm>
            <a:off x="6244150" y="2173025"/>
            <a:ext cx="4338600" cy="50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27"/>
          <p:cNvSpPr txBox="1"/>
          <p:nvPr/>
        </p:nvSpPr>
        <p:spPr>
          <a:xfrm>
            <a:off x="2576945" y="1431703"/>
            <a:ext cx="5070764" cy="3346573"/>
          </a:xfrm>
          <a:prstGeom prst="rect">
            <a:avLst/>
          </a:prstGeom>
          <a:noFill/>
          <a:ln>
            <a:noFill/>
          </a:ln>
        </p:spPr>
        <p:txBody>
          <a:bodyPr spcFirstLastPara="1" wrap="square" lIns="91425" tIns="91425" rIns="91425" bIns="91425" anchor="t" anchorCtr="0">
            <a:noAutofit/>
          </a:bodyPr>
          <a:lstStyle/>
          <a:p>
            <a:pPr lvl="0">
              <a:lnSpc>
                <a:spcPct val="150000"/>
              </a:lnSpc>
            </a:pPr>
            <a:r>
              <a:rPr lang="en-US" dirty="0"/>
              <a:t>Schoolwide Title Program Overview</a:t>
            </a:r>
            <a:endParaRPr lang="en-US" sz="1100" dirty="0"/>
          </a:p>
          <a:p>
            <a:pPr lvl="0">
              <a:lnSpc>
                <a:spcPct val="150000"/>
              </a:lnSpc>
            </a:pPr>
            <a:r>
              <a:rPr lang="en-US" dirty="0"/>
              <a:t>District/School Parent Involvement Policy Review</a:t>
            </a:r>
            <a:endParaRPr lang="en-US" sz="1100" dirty="0"/>
          </a:p>
          <a:p>
            <a:pPr lvl="0">
              <a:lnSpc>
                <a:spcPct val="150000"/>
              </a:lnSpc>
            </a:pPr>
            <a:r>
              <a:rPr lang="en-US" dirty="0"/>
              <a:t>School-Parent Compact Review</a:t>
            </a:r>
          </a:p>
          <a:p>
            <a:pPr lvl="0">
              <a:lnSpc>
                <a:spcPct val="150000"/>
              </a:lnSpc>
            </a:pPr>
            <a:r>
              <a:rPr lang="en-US" dirty="0"/>
              <a:t>Complaint Procedure Review</a:t>
            </a:r>
          </a:p>
          <a:p>
            <a:pPr lvl="0">
              <a:lnSpc>
                <a:spcPct val="150000"/>
              </a:lnSpc>
            </a:pPr>
            <a:r>
              <a:rPr lang="en-US" dirty="0"/>
              <a:t>Family Friendly School Survey </a:t>
            </a:r>
            <a:endParaRPr lang="en-US" sz="1100" dirty="0"/>
          </a:p>
          <a:p>
            <a:pPr lvl="0">
              <a:lnSpc>
                <a:spcPct val="150000"/>
              </a:lnSpc>
            </a:pPr>
            <a:r>
              <a:rPr lang="en-US" dirty="0"/>
              <a:t>	Review results</a:t>
            </a:r>
            <a:endParaRPr lang="en-US" sz="1100" dirty="0"/>
          </a:p>
          <a:p>
            <a:pPr lvl="6">
              <a:lnSpc>
                <a:spcPct val="150000"/>
              </a:lnSpc>
            </a:pPr>
            <a:r>
              <a:rPr lang="en-US" dirty="0"/>
              <a:t>	Solicit additional feedback/discussion</a:t>
            </a:r>
            <a:endParaRPr lang="en-US" sz="1100" dirty="0"/>
          </a:p>
          <a:p>
            <a:pPr lvl="0">
              <a:lnSpc>
                <a:spcPct val="150000"/>
              </a:lnSpc>
            </a:pPr>
            <a:r>
              <a:rPr lang="en-US" dirty="0"/>
              <a:t>Family Resources for the Summer</a:t>
            </a:r>
            <a:endParaRPr lang="en-US" sz="1100" dirty="0"/>
          </a:p>
          <a:p>
            <a:pPr lvl="0">
              <a:lnSpc>
                <a:spcPct val="150000"/>
              </a:lnSpc>
            </a:pPr>
            <a:r>
              <a:rPr lang="en-US" dirty="0"/>
              <a:t>Important Dates for 2025-2026</a:t>
            </a:r>
            <a:endParaRPr lang="en-US" sz="1100" dirty="0"/>
          </a:p>
        </p:txBody>
      </p:sp>
      <p:pic>
        <p:nvPicPr>
          <p:cNvPr id="149" name="Google Shape;149;p27" descr="580b57fcd9996e24bc43c53e.png"/>
          <p:cNvPicPr preferRelativeResize="0"/>
          <p:nvPr/>
        </p:nvPicPr>
        <p:blipFill rotWithShape="1">
          <a:blip r:embed="rId3">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extLst>
      <p:ext uri="{BB962C8B-B14F-4D97-AF65-F5344CB8AC3E}">
        <p14:creationId xmlns:p14="http://schemas.microsoft.com/office/powerpoint/2010/main" val="468156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3600" b="1" dirty="0">
                <a:solidFill>
                  <a:srgbClr val="141B4D"/>
                </a:solidFill>
                <a:latin typeface="Playfair Display"/>
                <a:ea typeface="Playfair Display"/>
                <a:cs typeface="Playfair Display"/>
                <a:sym typeface="Playfair Display"/>
              </a:rPr>
              <a:t>Why Are We Here?</a:t>
            </a:r>
            <a:endParaRPr sz="3600" b="1" dirty="0">
              <a:solidFill>
                <a:srgbClr val="141B4D"/>
              </a:solidFill>
              <a:latin typeface="Playfair Display"/>
              <a:ea typeface="Playfair Display"/>
              <a:cs typeface="Playfair Display"/>
              <a:sym typeface="Playfair Display"/>
            </a:endParaRPr>
          </a:p>
        </p:txBody>
      </p:sp>
      <p:sp>
        <p:nvSpPr>
          <p:cNvPr id="146" name="Google Shape;146;p27"/>
          <p:cNvSpPr txBox="1"/>
          <p:nvPr/>
        </p:nvSpPr>
        <p:spPr>
          <a:xfrm>
            <a:off x="6244150" y="2173025"/>
            <a:ext cx="4338600" cy="50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27"/>
          <p:cNvSpPr txBox="1"/>
          <p:nvPr/>
        </p:nvSpPr>
        <p:spPr>
          <a:xfrm>
            <a:off x="729729" y="1303724"/>
            <a:ext cx="7871946" cy="3346573"/>
          </a:xfrm>
          <a:prstGeom prst="rect">
            <a:avLst/>
          </a:prstGeom>
          <a:noFill/>
          <a:ln>
            <a:noFill/>
          </a:ln>
        </p:spPr>
        <p:txBody>
          <a:bodyPr spcFirstLastPara="1" wrap="square" lIns="91425" tIns="91425" rIns="91425" bIns="91425" anchor="t" anchorCtr="0">
            <a:noAutofit/>
          </a:bodyPr>
          <a:lstStyle/>
          <a:p>
            <a:pPr marL="273050" lvl="0" indent="-273050">
              <a:lnSpc>
                <a:spcPct val="80000"/>
              </a:lnSpc>
              <a:buSzPts val="550"/>
            </a:pPr>
            <a:r>
              <a:rPr lang="en-US" sz="2800" b="1" dirty="0">
                <a:solidFill>
                  <a:schemeClr val="dk1"/>
                </a:solidFill>
                <a:latin typeface="Calibri" panose="020F0502020204030204" pitchFamily="34" charset="0"/>
                <a:ea typeface="Calibri"/>
                <a:cs typeface="Calibri"/>
                <a:sym typeface="Calibri"/>
              </a:rPr>
              <a:t>   </a:t>
            </a:r>
            <a:r>
              <a:rPr lang="en-US" sz="2400" b="1" dirty="0">
                <a:solidFill>
                  <a:schemeClr val="dk1"/>
                </a:solidFill>
                <a:latin typeface="Calibri" panose="020F0502020204030204" pitchFamily="34" charset="0"/>
                <a:ea typeface="Calibri"/>
                <a:cs typeface="Calibri"/>
                <a:sym typeface="Calibri"/>
              </a:rPr>
              <a:t>Every Student Succeeds Act requires that each Title I School hold a meeting for the purpose of:</a:t>
            </a:r>
            <a:endParaRPr lang="en-US" sz="2400" dirty="0">
              <a:latin typeface="Calibri" panose="020F0502020204030204" pitchFamily="34" charset="0"/>
            </a:endParaRPr>
          </a:p>
          <a:p>
            <a:pPr marL="273050" lvl="0" indent="-273050">
              <a:lnSpc>
                <a:spcPct val="80000"/>
              </a:lnSpc>
              <a:spcBef>
                <a:spcPts val="180"/>
              </a:spcBef>
              <a:buSzPts val="225"/>
            </a:pPr>
            <a:endParaRPr lang="en-US" sz="2400" dirty="0">
              <a:solidFill>
                <a:schemeClr val="dk1"/>
              </a:solidFill>
              <a:latin typeface="Calibri" panose="020F0502020204030204" pitchFamily="34" charset="0"/>
              <a:ea typeface="Calibri"/>
              <a:cs typeface="Calibri"/>
              <a:sym typeface="Calibri"/>
            </a:endParaRPr>
          </a:p>
          <a:p>
            <a:pPr marL="639762" lvl="1" indent="-246062">
              <a:lnSpc>
                <a:spcPct val="80000"/>
              </a:lnSpc>
              <a:spcBef>
                <a:spcPts val="380"/>
              </a:spcBef>
              <a:buClr>
                <a:schemeClr val="dk1"/>
              </a:buClr>
              <a:buSzPts val="1520"/>
              <a:buFont typeface="Noto Sans Symbols"/>
              <a:buChar char="●"/>
            </a:pPr>
            <a:r>
              <a:rPr lang="en-US" sz="2400" dirty="0">
                <a:solidFill>
                  <a:schemeClr val="dk1"/>
                </a:solidFill>
                <a:latin typeface="Calibri" panose="020F0502020204030204" pitchFamily="34" charset="0"/>
                <a:ea typeface="Calibri"/>
                <a:cs typeface="Calibri"/>
                <a:sym typeface="Calibri"/>
              </a:rPr>
              <a:t>Eliciting parent feedback on Title I programming, budgeting and documents</a:t>
            </a:r>
          </a:p>
          <a:p>
            <a:pPr marL="393700" lvl="1">
              <a:lnSpc>
                <a:spcPct val="80000"/>
              </a:lnSpc>
              <a:spcBef>
                <a:spcPts val="380"/>
              </a:spcBef>
              <a:buClr>
                <a:schemeClr val="dk1"/>
              </a:buClr>
              <a:buSzPts val="1520"/>
            </a:pPr>
            <a:endParaRPr lang="en-US" sz="2400" dirty="0">
              <a:latin typeface="Calibri" panose="020F0502020204030204" pitchFamily="34" charset="0"/>
            </a:endParaRPr>
          </a:p>
          <a:p>
            <a:pPr marL="639762" lvl="1" indent="-246062">
              <a:lnSpc>
                <a:spcPct val="80000"/>
              </a:lnSpc>
              <a:spcBef>
                <a:spcPts val="380"/>
              </a:spcBef>
              <a:buClr>
                <a:schemeClr val="dk1"/>
              </a:buClr>
              <a:buSzPts val="1520"/>
              <a:buFont typeface="Noto Sans Symbols"/>
              <a:buChar char="●"/>
            </a:pPr>
            <a:r>
              <a:rPr lang="en-US" sz="2400" dirty="0">
                <a:solidFill>
                  <a:schemeClr val="dk1"/>
                </a:solidFill>
                <a:latin typeface="Calibri" panose="020F0502020204030204" pitchFamily="34" charset="0"/>
                <a:ea typeface="Calibri"/>
                <a:cs typeface="Calibri"/>
                <a:sym typeface="Calibri"/>
              </a:rPr>
              <a:t>Reviewing/revising the District/School Parental Involvement Policies</a:t>
            </a:r>
          </a:p>
          <a:p>
            <a:pPr marL="393700" lvl="1">
              <a:lnSpc>
                <a:spcPct val="80000"/>
              </a:lnSpc>
              <a:spcBef>
                <a:spcPts val="380"/>
              </a:spcBef>
              <a:buClr>
                <a:schemeClr val="dk1"/>
              </a:buClr>
              <a:buSzPts val="1520"/>
            </a:pPr>
            <a:endParaRPr lang="en-US" sz="2400" dirty="0">
              <a:latin typeface="Calibri" panose="020F0502020204030204" pitchFamily="34" charset="0"/>
            </a:endParaRPr>
          </a:p>
          <a:p>
            <a:pPr marL="639762" lvl="1" indent="-246062">
              <a:lnSpc>
                <a:spcPct val="80000"/>
              </a:lnSpc>
              <a:spcBef>
                <a:spcPts val="380"/>
              </a:spcBef>
              <a:buClr>
                <a:schemeClr val="dk1"/>
              </a:buClr>
              <a:buSzPts val="1520"/>
              <a:buFont typeface="Noto Sans Symbols"/>
              <a:buChar char="●"/>
            </a:pPr>
            <a:r>
              <a:rPr lang="en-US" sz="2400" dirty="0">
                <a:solidFill>
                  <a:schemeClr val="dk1"/>
                </a:solidFill>
                <a:latin typeface="Calibri" panose="020F0502020204030204" pitchFamily="34" charset="0"/>
                <a:ea typeface="Calibri"/>
                <a:cs typeface="Calibri"/>
                <a:sym typeface="Calibri"/>
              </a:rPr>
              <a:t>Explaining your rights as parents/families to be involved</a:t>
            </a:r>
            <a:endParaRPr lang="en-US" sz="2400" dirty="0">
              <a:latin typeface="Calibri" panose="020F0502020204030204" pitchFamily="34" charset="0"/>
            </a:endParaRPr>
          </a:p>
        </p:txBody>
      </p:sp>
      <p:pic>
        <p:nvPicPr>
          <p:cNvPr id="149" name="Google Shape;149;p27" descr="580b57fcd9996e24bc43c53e.png"/>
          <p:cNvPicPr preferRelativeResize="0"/>
          <p:nvPr/>
        </p:nvPicPr>
        <p:blipFill rotWithShape="1">
          <a:blip r:embed="rId3">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extLst>
      <p:ext uri="{BB962C8B-B14F-4D97-AF65-F5344CB8AC3E}">
        <p14:creationId xmlns:p14="http://schemas.microsoft.com/office/powerpoint/2010/main" val="465996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800" b="1" dirty="0">
                <a:solidFill>
                  <a:srgbClr val="141B4D"/>
                </a:solidFill>
                <a:latin typeface="Playfair Display"/>
                <a:ea typeface="Playfair Display"/>
                <a:cs typeface="Playfair Display"/>
                <a:sym typeface="Playfair Display"/>
              </a:rPr>
              <a:t>What Does It Mean to Be a Title I School?</a:t>
            </a:r>
            <a:endParaRPr sz="2800" b="1" dirty="0">
              <a:solidFill>
                <a:srgbClr val="141B4D"/>
              </a:solidFill>
              <a:latin typeface="Playfair Display"/>
              <a:ea typeface="Playfair Display"/>
              <a:cs typeface="Playfair Display"/>
              <a:sym typeface="Playfair Display"/>
            </a:endParaRPr>
          </a:p>
        </p:txBody>
      </p:sp>
      <p:sp>
        <p:nvSpPr>
          <p:cNvPr id="146" name="Google Shape;146;p27"/>
          <p:cNvSpPr txBox="1"/>
          <p:nvPr/>
        </p:nvSpPr>
        <p:spPr>
          <a:xfrm>
            <a:off x="6244150" y="2173025"/>
            <a:ext cx="4338600" cy="50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27"/>
          <p:cNvSpPr txBox="1"/>
          <p:nvPr/>
        </p:nvSpPr>
        <p:spPr>
          <a:xfrm>
            <a:off x="734775" y="1303725"/>
            <a:ext cx="7866900" cy="3209400"/>
          </a:xfrm>
          <a:prstGeom prst="rect">
            <a:avLst/>
          </a:prstGeom>
          <a:noFill/>
          <a:ln>
            <a:noFill/>
          </a:ln>
        </p:spPr>
        <p:txBody>
          <a:bodyPr spcFirstLastPara="1" wrap="square" lIns="91425" tIns="91425" rIns="91425" bIns="91425" anchor="t" anchorCtr="0">
            <a:noAutofit/>
          </a:bodyPr>
          <a:lstStyle/>
          <a:p>
            <a:pPr marL="285750" indent="-285750" eaLnBrk="1" hangingPunct="1">
              <a:buFont typeface="Arial" panose="020B0604020202020204" pitchFamily="34" charset="0"/>
              <a:buChar char="•"/>
            </a:pPr>
            <a:r>
              <a:rPr lang="en-US" altLang="en-US" sz="2400" dirty="0">
                <a:latin typeface="Calibri" panose="020F0502020204030204" pitchFamily="34" charset="0"/>
              </a:rPr>
              <a:t>Being a Title I school means receiving federal funding to help students who are low achieving or at most risk of falling behind.</a:t>
            </a:r>
          </a:p>
          <a:p>
            <a:pPr eaLnBrk="1" hangingPunct="1"/>
            <a:endParaRPr lang="en-US" altLang="en-US" sz="2400" dirty="0">
              <a:latin typeface="Calibri" panose="020F0502020204030204" pitchFamily="34" charset="0"/>
            </a:endParaRPr>
          </a:p>
          <a:p>
            <a:pPr marL="285750" indent="-285750" eaLnBrk="1" hangingPunct="1">
              <a:buFont typeface="Arial" panose="020B0604020202020204" pitchFamily="34" charset="0"/>
              <a:buChar char="•"/>
            </a:pPr>
            <a:r>
              <a:rPr lang="en-US" altLang="en-US" sz="2400" dirty="0">
                <a:latin typeface="Calibri" panose="020F0502020204030204" pitchFamily="34" charset="0"/>
              </a:rPr>
              <a:t>Being a Title I school means building school and parent capacity for strong parental involvement to improve student achievement.</a:t>
            </a:r>
          </a:p>
        </p:txBody>
      </p:sp>
      <p:pic>
        <p:nvPicPr>
          <p:cNvPr id="149" name="Google Shape;149;p27" descr="580b57fcd9996e24bc43c53e.png"/>
          <p:cNvPicPr preferRelativeResize="0"/>
          <p:nvPr/>
        </p:nvPicPr>
        <p:blipFill rotWithShape="1">
          <a:blip r:embed="rId3">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800" b="1" dirty="0">
                <a:solidFill>
                  <a:srgbClr val="141B4D"/>
                </a:solidFill>
                <a:latin typeface="Playfair Display"/>
                <a:ea typeface="Playfair Display"/>
                <a:cs typeface="Playfair Display"/>
                <a:sym typeface="Playfair Display"/>
              </a:rPr>
              <a:t>What is a Title I Schoolwide (SWP) Program?</a:t>
            </a:r>
          </a:p>
        </p:txBody>
      </p:sp>
      <p:sp>
        <p:nvSpPr>
          <p:cNvPr id="146" name="Google Shape;146;p27"/>
          <p:cNvSpPr txBox="1"/>
          <p:nvPr/>
        </p:nvSpPr>
        <p:spPr>
          <a:xfrm>
            <a:off x="6244150" y="2173025"/>
            <a:ext cx="4338600" cy="50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27"/>
          <p:cNvSpPr txBox="1"/>
          <p:nvPr/>
        </p:nvSpPr>
        <p:spPr>
          <a:xfrm>
            <a:off x="734775" y="1103600"/>
            <a:ext cx="7866900" cy="3546698"/>
          </a:xfrm>
          <a:prstGeom prst="rect">
            <a:avLst/>
          </a:prstGeom>
          <a:noFill/>
          <a:ln>
            <a:noFill/>
          </a:ln>
        </p:spPr>
        <p:txBody>
          <a:bodyPr spcFirstLastPara="1" wrap="square" lIns="91425" tIns="91425" rIns="91425" bIns="91425" anchor="t" anchorCtr="0">
            <a:noAutofit/>
          </a:bodyPr>
          <a:lstStyle/>
          <a:p>
            <a:pPr marL="285750" lvl="0" indent="-285750" algn="l" rtl="0">
              <a:spcBef>
                <a:spcPts val="0"/>
              </a:spcBef>
              <a:spcAft>
                <a:spcPts val="0"/>
              </a:spcAft>
              <a:buFont typeface="Arial" panose="020B0604020202020204" pitchFamily="34" charset="0"/>
              <a:buChar char="•"/>
            </a:pPr>
            <a:r>
              <a:rPr lang="en" sz="2300" dirty="0">
                <a:solidFill>
                  <a:srgbClr val="151E49"/>
                </a:solidFill>
                <a:latin typeface="Calibri" panose="020F0502020204030204" pitchFamily="34" charset="0"/>
                <a:ea typeface="Georgia"/>
                <a:cs typeface="Georgia"/>
                <a:sym typeface="Georgia"/>
              </a:rPr>
              <a:t>The school uses Title I funds to upgrade the entire educational program of the school. </a:t>
            </a:r>
          </a:p>
          <a:p>
            <a:pPr lvl="0" algn="l" rtl="0">
              <a:spcBef>
                <a:spcPts val="0"/>
              </a:spcBef>
              <a:spcAft>
                <a:spcPts val="0"/>
              </a:spcAft>
            </a:pPr>
            <a:endParaRPr lang="en" sz="2300" dirty="0">
              <a:solidFill>
                <a:srgbClr val="151E49"/>
              </a:solidFill>
              <a:latin typeface="Calibri" panose="020F0502020204030204" pitchFamily="34" charset="0"/>
              <a:ea typeface="Georgia"/>
              <a:cs typeface="Georgia"/>
              <a:sym typeface="Georgia"/>
            </a:endParaRPr>
          </a:p>
          <a:p>
            <a:pPr marL="285750" lvl="0" indent="-285750" algn="l" rtl="0">
              <a:spcBef>
                <a:spcPts val="0"/>
              </a:spcBef>
              <a:spcAft>
                <a:spcPts val="0"/>
              </a:spcAft>
              <a:buFont typeface="Arial" panose="020B0604020202020204" pitchFamily="34" charset="0"/>
              <a:buChar char="•"/>
            </a:pPr>
            <a:r>
              <a:rPr lang="en" sz="2300" dirty="0">
                <a:solidFill>
                  <a:srgbClr val="151E49"/>
                </a:solidFill>
                <a:latin typeface="Calibri" panose="020F0502020204030204" pitchFamily="34" charset="0"/>
                <a:ea typeface="Georgia"/>
                <a:cs typeface="Georgia"/>
                <a:sym typeface="Georgia"/>
              </a:rPr>
              <a:t>The school must develop a schoolwide plan which includes a comprehensive needs assessment of the entire s</a:t>
            </a:r>
            <a:r>
              <a:rPr lang="en-US" sz="2300" dirty="0" err="1">
                <a:solidFill>
                  <a:srgbClr val="151E49"/>
                </a:solidFill>
                <a:latin typeface="Calibri" panose="020F0502020204030204" pitchFamily="34" charset="0"/>
                <a:ea typeface="Georgia"/>
                <a:cs typeface="Georgia"/>
                <a:sym typeface="Georgia"/>
              </a:rPr>
              <a:t>ch</a:t>
            </a:r>
            <a:r>
              <a:rPr lang="en" sz="2300" dirty="0">
                <a:solidFill>
                  <a:srgbClr val="151E49"/>
                </a:solidFill>
                <a:latin typeface="Calibri" panose="020F0502020204030204" pitchFamily="34" charset="0"/>
                <a:ea typeface="Georgia"/>
                <a:cs typeface="Georgia"/>
                <a:sym typeface="Georgia"/>
              </a:rPr>
              <a:t>ool.  This plan is developed with a team of stakeholders including parents and is reviewed annually. </a:t>
            </a:r>
          </a:p>
          <a:p>
            <a:pPr lvl="0" algn="l" rtl="0">
              <a:spcBef>
                <a:spcPts val="0"/>
              </a:spcBef>
              <a:spcAft>
                <a:spcPts val="0"/>
              </a:spcAft>
            </a:pPr>
            <a:endParaRPr lang="en" sz="2300" dirty="0">
              <a:solidFill>
                <a:srgbClr val="151E49"/>
              </a:solidFill>
              <a:latin typeface="Calibri" panose="020F0502020204030204" pitchFamily="34" charset="0"/>
              <a:ea typeface="Georgia"/>
              <a:cs typeface="Georgia"/>
              <a:sym typeface="Georgia"/>
            </a:endParaRPr>
          </a:p>
          <a:p>
            <a:pPr marL="285750" lvl="0" indent="-285750" algn="l" rtl="0">
              <a:spcBef>
                <a:spcPts val="0"/>
              </a:spcBef>
              <a:spcAft>
                <a:spcPts val="0"/>
              </a:spcAft>
              <a:buFont typeface="Arial" panose="020B0604020202020204" pitchFamily="34" charset="0"/>
              <a:buChar char="•"/>
            </a:pPr>
            <a:r>
              <a:rPr lang="en" sz="2300" dirty="0">
                <a:solidFill>
                  <a:srgbClr val="151E49"/>
                </a:solidFill>
                <a:latin typeface="Calibri" panose="020F0502020204030204" pitchFamily="34" charset="0"/>
                <a:ea typeface="Georgia"/>
                <a:cs typeface="Georgia"/>
                <a:sym typeface="Georgia"/>
              </a:rPr>
              <a:t>Schools do not have to identify specific students for participation.  </a:t>
            </a:r>
          </a:p>
          <a:p>
            <a:pPr marL="0" lvl="0" indent="0" algn="l" rtl="0">
              <a:spcBef>
                <a:spcPts val="0"/>
              </a:spcBef>
              <a:spcAft>
                <a:spcPts val="0"/>
              </a:spcAft>
              <a:buNone/>
            </a:pPr>
            <a:endParaRPr sz="1800" dirty="0">
              <a:solidFill>
                <a:srgbClr val="151E49"/>
              </a:solidFill>
              <a:latin typeface="Georgia"/>
              <a:ea typeface="Georgia"/>
              <a:cs typeface="Georgia"/>
              <a:sym typeface="Georgia"/>
            </a:endParaRPr>
          </a:p>
        </p:txBody>
      </p:sp>
      <p:pic>
        <p:nvPicPr>
          <p:cNvPr id="149" name="Google Shape;149;p27" descr="580b57fcd9996e24bc43c53e.png"/>
          <p:cNvPicPr preferRelativeResize="0"/>
          <p:nvPr/>
        </p:nvPicPr>
        <p:blipFill rotWithShape="1">
          <a:blip r:embed="rId3">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extLst>
      <p:ext uri="{BB962C8B-B14F-4D97-AF65-F5344CB8AC3E}">
        <p14:creationId xmlns:p14="http://schemas.microsoft.com/office/powerpoint/2010/main" val="2851755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800" b="1" dirty="0">
                <a:solidFill>
                  <a:srgbClr val="141B4D"/>
                </a:solidFill>
                <a:latin typeface="Playfair Display"/>
                <a:ea typeface="Playfair Display"/>
                <a:cs typeface="Playfair Display"/>
                <a:sym typeface="Playfair Display"/>
              </a:rPr>
              <a:t>Title I School Improvement Plan </a:t>
            </a:r>
          </a:p>
          <a:p>
            <a:pPr marL="0" lvl="0" indent="0" algn="ctr" rtl="0">
              <a:spcBef>
                <a:spcPts val="0"/>
              </a:spcBef>
              <a:spcAft>
                <a:spcPts val="0"/>
              </a:spcAft>
              <a:buNone/>
            </a:pPr>
            <a:r>
              <a:rPr lang="en" sz="2800" b="1" dirty="0">
                <a:solidFill>
                  <a:srgbClr val="141B4D"/>
                </a:solidFill>
                <a:latin typeface="Playfair Display"/>
                <a:ea typeface="Playfair Display"/>
                <a:cs typeface="Playfair Display"/>
                <a:sym typeface="Playfair Display"/>
              </a:rPr>
              <a:t>Prioritized Needs</a:t>
            </a:r>
          </a:p>
        </p:txBody>
      </p:sp>
      <p:sp>
        <p:nvSpPr>
          <p:cNvPr id="146" name="Google Shape;146;p27"/>
          <p:cNvSpPr txBox="1"/>
          <p:nvPr/>
        </p:nvSpPr>
        <p:spPr>
          <a:xfrm>
            <a:off x="6244150" y="2173025"/>
            <a:ext cx="4338600" cy="50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27"/>
          <p:cNvSpPr txBox="1"/>
          <p:nvPr/>
        </p:nvSpPr>
        <p:spPr>
          <a:xfrm>
            <a:off x="734775" y="1103600"/>
            <a:ext cx="7866900" cy="354669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1800" dirty="0">
              <a:solidFill>
                <a:srgbClr val="151E49"/>
              </a:solidFill>
              <a:latin typeface="Georgia"/>
              <a:ea typeface="Georgia"/>
              <a:cs typeface="Georgia"/>
              <a:sym typeface="Georgia"/>
            </a:endParaRPr>
          </a:p>
        </p:txBody>
      </p:sp>
      <p:pic>
        <p:nvPicPr>
          <p:cNvPr id="149" name="Google Shape;149;p27" descr="580b57fcd9996e24bc43c53e.png"/>
          <p:cNvPicPr preferRelativeResize="0"/>
          <p:nvPr/>
        </p:nvPicPr>
        <p:blipFill rotWithShape="1">
          <a:blip r:embed="rId3">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graphicFrame>
        <p:nvGraphicFramePr>
          <p:cNvPr id="2" name="Table 1">
            <a:extLst>
              <a:ext uri="{FF2B5EF4-FFF2-40B4-BE49-F238E27FC236}">
                <a16:creationId xmlns:a16="http://schemas.microsoft.com/office/drawing/2014/main" id="{946769A5-FA0C-9F72-1D36-560D5CA0791B}"/>
              </a:ext>
            </a:extLst>
          </p:cNvPr>
          <p:cNvGraphicFramePr>
            <a:graphicFrameLocks noGrp="1"/>
          </p:cNvGraphicFramePr>
          <p:nvPr>
            <p:extLst>
              <p:ext uri="{D42A27DB-BD31-4B8C-83A1-F6EECF244321}">
                <p14:modId xmlns:p14="http://schemas.microsoft.com/office/powerpoint/2010/main" val="1284436726"/>
              </p:ext>
            </p:extLst>
          </p:nvPr>
        </p:nvGraphicFramePr>
        <p:xfrm>
          <a:off x="628650" y="1902741"/>
          <a:ext cx="7886700" cy="2929265"/>
        </p:xfrm>
        <a:graphic>
          <a:graphicData uri="http://schemas.openxmlformats.org/drawingml/2006/table">
            <a:tbl>
              <a:tblPr bandRow="1">
                <a:tableStyleId>{5C22544A-7EE6-4342-B048-85BDC9FD1C3A}</a:tableStyleId>
              </a:tblPr>
              <a:tblGrid>
                <a:gridCol w="2232481">
                  <a:extLst>
                    <a:ext uri="{9D8B030D-6E8A-4147-A177-3AD203B41FA5}">
                      <a16:colId xmlns:a16="http://schemas.microsoft.com/office/drawing/2014/main" val="1004471010"/>
                    </a:ext>
                  </a:extLst>
                </a:gridCol>
                <a:gridCol w="2763255">
                  <a:extLst>
                    <a:ext uri="{9D8B030D-6E8A-4147-A177-3AD203B41FA5}">
                      <a16:colId xmlns:a16="http://schemas.microsoft.com/office/drawing/2014/main" val="2478997772"/>
                    </a:ext>
                  </a:extLst>
                </a:gridCol>
                <a:gridCol w="2890964">
                  <a:extLst>
                    <a:ext uri="{9D8B030D-6E8A-4147-A177-3AD203B41FA5}">
                      <a16:colId xmlns:a16="http://schemas.microsoft.com/office/drawing/2014/main" val="4186905754"/>
                    </a:ext>
                  </a:extLst>
                </a:gridCol>
              </a:tblGrid>
              <a:tr h="323225">
                <a:tc>
                  <a:txBody>
                    <a:bodyPr/>
                    <a:lstStyle/>
                    <a:p>
                      <a:pPr marL="0" marR="0" algn="ctr">
                        <a:spcBef>
                          <a:spcPts val="0"/>
                        </a:spcBef>
                        <a:spcAft>
                          <a:spcPts val="0"/>
                        </a:spcAft>
                      </a:pPr>
                      <a:r>
                        <a:rPr lang="en-US" sz="1000">
                          <a:effectLst/>
                        </a:rPr>
                        <a:t>Area</a:t>
                      </a:r>
                      <a:endParaRPr lang="en-US" sz="1000">
                        <a:effectLst/>
                        <a:latin typeface="Times New Roman" panose="02020603050405020304" pitchFamily="18" charset="0"/>
                        <a:ea typeface="Times New Roman" panose="02020603050405020304" pitchFamily="18" charset="0"/>
                      </a:endParaRPr>
                    </a:p>
                  </a:txBody>
                  <a:tcPr marL="58181" marR="58181" marT="0" marB="0" anchor="ctr"/>
                </a:tc>
                <a:tc>
                  <a:txBody>
                    <a:bodyPr/>
                    <a:lstStyle/>
                    <a:p>
                      <a:pPr marL="0" marR="0" algn="ctr">
                        <a:spcBef>
                          <a:spcPts val="0"/>
                        </a:spcBef>
                        <a:spcAft>
                          <a:spcPts val="0"/>
                        </a:spcAft>
                      </a:pPr>
                      <a:r>
                        <a:rPr lang="en-US" sz="1000">
                          <a:effectLst/>
                        </a:rPr>
                        <a:t>Specific Need</a:t>
                      </a:r>
                      <a:endParaRPr lang="en-US" sz="1000">
                        <a:effectLst/>
                        <a:latin typeface="Times New Roman" panose="02020603050405020304" pitchFamily="18" charset="0"/>
                        <a:ea typeface="Times New Roman" panose="02020603050405020304" pitchFamily="18" charset="0"/>
                      </a:endParaRPr>
                    </a:p>
                  </a:txBody>
                  <a:tcPr marL="58181" marR="58181" marT="0" marB="0" anchor="ctr"/>
                </a:tc>
                <a:tc>
                  <a:txBody>
                    <a:bodyPr/>
                    <a:lstStyle/>
                    <a:p>
                      <a:pPr marL="0" marR="0" algn="ctr">
                        <a:spcBef>
                          <a:spcPts val="0"/>
                        </a:spcBef>
                        <a:spcAft>
                          <a:spcPts val="0"/>
                        </a:spcAft>
                      </a:pPr>
                      <a:r>
                        <a:rPr lang="en-US" sz="1000">
                          <a:effectLst/>
                        </a:rPr>
                        <a:t>Supporting Data </a:t>
                      </a:r>
                      <a:endParaRPr lang="en-US" sz="1000">
                        <a:effectLst/>
                        <a:latin typeface="Times New Roman" panose="02020603050405020304" pitchFamily="18" charset="0"/>
                        <a:ea typeface="Times New Roman" panose="02020603050405020304" pitchFamily="18" charset="0"/>
                      </a:endParaRPr>
                    </a:p>
                  </a:txBody>
                  <a:tcPr marL="58181" marR="58181" marT="0" marB="0" anchor="ctr"/>
                </a:tc>
                <a:extLst>
                  <a:ext uri="{0D108BD9-81ED-4DB2-BD59-A6C34878D82A}">
                    <a16:rowId xmlns:a16="http://schemas.microsoft.com/office/drawing/2014/main" val="438272753"/>
                  </a:ext>
                </a:extLst>
              </a:tr>
              <a:tr h="457903">
                <a:tc>
                  <a:txBody>
                    <a:bodyPr/>
                    <a:lstStyle/>
                    <a:p>
                      <a:pPr marL="0" marR="0">
                        <a:spcBef>
                          <a:spcPts val="0"/>
                        </a:spcBef>
                        <a:spcAft>
                          <a:spcPts val="0"/>
                        </a:spcAft>
                      </a:pPr>
                      <a:r>
                        <a:rPr lang="en-US" sz="900">
                          <a:effectLst/>
                        </a:rPr>
                        <a:t>Educator Effectiveness</a:t>
                      </a:r>
                      <a:endParaRPr lang="en-US" sz="1000">
                        <a:effectLst/>
                        <a:latin typeface="Times New Roman" panose="02020603050405020304" pitchFamily="18" charset="0"/>
                        <a:ea typeface="Times New Roman" panose="02020603050405020304" pitchFamily="18" charset="0"/>
                      </a:endParaRPr>
                    </a:p>
                  </a:txBody>
                  <a:tcPr marL="58181" marR="58181" marT="0" marB="0" anchor="ctr"/>
                </a:tc>
                <a:tc>
                  <a:txBody>
                    <a:bodyPr/>
                    <a:lstStyle/>
                    <a:p>
                      <a:pPr marL="0" marR="0">
                        <a:spcBef>
                          <a:spcPts val="0"/>
                        </a:spcBef>
                        <a:spcAft>
                          <a:spcPts val="0"/>
                        </a:spcAft>
                      </a:pPr>
                      <a:r>
                        <a:rPr lang="en-US" sz="900">
                          <a:effectLst/>
                        </a:rPr>
                        <a:t>Teachers need to strategically implement the curriculum following a curriculum map.</a:t>
                      </a:r>
                      <a:endParaRPr lang="en-US" sz="1000">
                        <a:effectLst/>
                        <a:latin typeface="Times New Roman" panose="02020603050405020304" pitchFamily="18" charset="0"/>
                        <a:ea typeface="Times New Roman" panose="02020603050405020304" pitchFamily="18" charset="0"/>
                      </a:endParaRPr>
                    </a:p>
                  </a:txBody>
                  <a:tcPr marL="58181" marR="58181" marT="0" marB="0" anchor="ctr"/>
                </a:tc>
                <a:tc>
                  <a:txBody>
                    <a:bodyPr/>
                    <a:lstStyle/>
                    <a:p>
                      <a:pPr marL="0" marR="0">
                        <a:spcBef>
                          <a:spcPts val="0"/>
                        </a:spcBef>
                        <a:spcAft>
                          <a:spcPts val="0"/>
                        </a:spcAft>
                      </a:pPr>
                      <a:r>
                        <a:rPr lang="en-US" sz="900" dirty="0">
                          <a:effectLst/>
                        </a:rPr>
                        <a:t>Through observations and data meetings, less than 50% of teachers are utilizing a curriculum map.  </a:t>
                      </a:r>
                      <a:r>
                        <a:rPr lang="en-US" sz="900" dirty="0">
                          <a:solidFill>
                            <a:srgbClr val="FF0000"/>
                          </a:solidFill>
                          <a:effectLst/>
                        </a:rPr>
                        <a:t>There was no change in the 2023 data. </a:t>
                      </a:r>
                      <a:r>
                        <a:rPr lang="en-US" sz="900" dirty="0">
                          <a:solidFill>
                            <a:schemeClr val="tx1"/>
                          </a:solidFill>
                          <a:effectLst/>
                          <a:highlight>
                            <a:srgbClr val="FFFF00"/>
                          </a:highlight>
                        </a:rPr>
                        <a:t>In 2024, 75% of the teachers are utilizing a curriculum map. </a:t>
                      </a:r>
                      <a:endParaRPr lang="en-US" sz="1000" dirty="0">
                        <a:solidFill>
                          <a:srgbClr val="FF0000"/>
                        </a:solidFill>
                        <a:effectLst/>
                        <a:highlight>
                          <a:srgbClr val="FFFF00"/>
                        </a:highlight>
                      </a:endParaRPr>
                    </a:p>
                    <a:p>
                      <a:pPr marL="0" marR="0">
                        <a:spcBef>
                          <a:spcPts val="0"/>
                        </a:spcBef>
                        <a:spcAft>
                          <a:spcPts val="0"/>
                        </a:spcAft>
                      </a:pPr>
                      <a:r>
                        <a:rPr lang="en-US" sz="900" dirty="0">
                          <a:effectLst/>
                        </a:rPr>
                        <a:t> </a:t>
                      </a:r>
                      <a:endParaRPr lang="en-US" sz="1000" dirty="0">
                        <a:effectLst/>
                        <a:latin typeface="Times New Roman" panose="02020603050405020304" pitchFamily="18" charset="0"/>
                        <a:ea typeface="Times New Roman" panose="02020603050405020304" pitchFamily="18" charset="0"/>
                      </a:endParaRPr>
                    </a:p>
                  </a:txBody>
                  <a:tcPr marL="58181" marR="58181" marT="0" marB="0" anchor="ctr"/>
                </a:tc>
                <a:extLst>
                  <a:ext uri="{0D108BD9-81ED-4DB2-BD59-A6C34878D82A}">
                    <a16:rowId xmlns:a16="http://schemas.microsoft.com/office/drawing/2014/main" val="4093315369"/>
                  </a:ext>
                </a:extLst>
              </a:tr>
              <a:tr h="704631">
                <a:tc>
                  <a:txBody>
                    <a:bodyPr/>
                    <a:lstStyle/>
                    <a:p>
                      <a:pPr marL="0" marR="0">
                        <a:spcBef>
                          <a:spcPts val="0"/>
                        </a:spcBef>
                        <a:spcAft>
                          <a:spcPts val="0"/>
                        </a:spcAft>
                      </a:pPr>
                      <a:r>
                        <a:rPr lang="en-US" sz="900">
                          <a:effectLst/>
                        </a:rPr>
                        <a:t>Leadership Effectiveness</a:t>
                      </a:r>
                      <a:endParaRPr lang="en-US" sz="1000">
                        <a:effectLst/>
                        <a:latin typeface="Times New Roman" panose="02020603050405020304" pitchFamily="18" charset="0"/>
                        <a:ea typeface="Times New Roman" panose="02020603050405020304" pitchFamily="18" charset="0"/>
                      </a:endParaRPr>
                    </a:p>
                  </a:txBody>
                  <a:tcPr marL="58181" marR="58181" marT="0" marB="0" anchor="ctr"/>
                </a:tc>
                <a:tc>
                  <a:txBody>
                    <a:bodyPr/>
                    <a:lstStyle/>
                    <a:p>
                      <a:pPr marL="0" marR="0">
                        <a:spcBef>
                          <a:spcPts val="0"/>
                        </a:spcBef>
                        <a:spcAft>
                          <a:spcPts val="0"/>
                        </a:spcAft>
                      </a:pPr>
                      <a:r>
                        <a:rPr lang="en-US" sz="900">
                          <a:effectLst/>
                        </a:rPr>
                        <a:t>Teachers need regular and specific professional development.</a:t>
                      </a:r>
                      <a:endParaRPr lang="en-US" sz="1000">
                        <a:effectLst/>
                        <a:latin typeface="Times New Roman" panose="02020603050405020304" pitchFamily="18" charset="0"/>
                        <a:ea typeface="Times New Roman" panose="02020603050405020304" pitchFamily="18" charset="0"/>
                      </a:endParaRPr>
                    </a:p>
                  </a:txBody>
                  <a:tcPr marL="58181" marR="58181" marT="0" marB="0" anchor="ctr"/>
                </a:tc>
                <a:tc>
                  <a:txBody>
                    <a:bodyPr/>
                    <a:lstStyle/>
                    <a:p>
                      <a:pPr marL="0" marR="0">
                        <a:spcBef>
                          <a:spcPts val="0"/>
                        </a:spcBef>
                        <a:spcAft>
                          <a:spcPts val="0"/>
                        </a:spcAft>
                      </a:pPr>
                      <a:r>
                        <a:rPr lang="en-US" sz="900" dirty="0">
                          <a:effectLst/>
                        </a:rPr>
                        <a:t>100% of teachers currently only participate in school-wide, non-specific, annual professional development as evidenced by the list of annual back-to-school trainings and PD sign-in sheets.  </a:t>
                      </a:r>
                      <a:r>
                        <a:rPr lang="en-US" sz="900">
                          <a:effectLst/>
                          <a:highlight>
                            <a:srgbClr val="FFFF00"/>
                          </a:highlight>
                        </a:rPr>
                        <a:t>In 2024, </a:t>
                      </a:r>
                      <a:r>
                        <a:rPr lang="en-US" sz="900" dirty="0">
                          <a:effectLst/>
                          <a:highlight>
                            <a:srgbClr val="FFFF00"/>
                          </a:highlight>
                        </a:rPr>
                        <a:t>55% of teachers engaged in specific professional development opportunities.</a:t>
                      </a:r>
                      <a:endParaRPr lang="en-US" sz="1000" dirty="0">
                        <a:effectLst/>
                        <a:highlight>
                          <a:srgbClr val="FFFF00"/>
                        </a:highlight>
                      </a:endParaRPr>
                    </a:p>
                    <a:p>
                      <a:pPr marL="0" marR="0">
                        <a:spcBef>
                          <a:spcPts val="0"/>
                        </a:spcBef>
                        <a:spcAft>
                          <a:spcPts val="0"/>
                        </a:spcAft>
                      </a:pPr>
                      <a:r>
                        <a:rPr lang="en-US" sz="900" dirty="0">
                          <a:effectLst/>
                        </a:rPr>
                        <a:t> </a:t>
                      </a:r>
                      <a:endParaRPr lang="en-US" sz="1000" dirty="0">
                        <a:effectLst/>
                        <a:latin typeface="Times New Roman" panose="02020603050405020304" pitchFamily="18" charset="0"/>
                        <a:ea typeface="Times New Roman" panose="02020603050405020304" pitchFamily="18" charset="0"/>
                      </a:endParaRPr>
                    </a:p>
                  </a:txBody>
                  <a:tcPr marL="58181" marR="58181" marT="0" marB="0" anchor="ctr"/>
                </a:tc>
                <a:extLst>
                  <a:ext uri="{0D108BD9-81ED-4DB2-BD59-A6C34878D82A}">
                    <a16:rowId xmlns:a16="http://schemas.microsoft.com/office/drawing/2014/main" val="3905860377"/>
                  </a:ext>
                </a:extLst>
              </a:tr>
              <a:tr h="711096">
                <a:tc>
                  <a:txBody>
                    <a:bodyPr/>
                    <a:lstStyle/>
                    <a:p>
                      <a:pPr marL="0" marR="0">
                        <a:spcBef>
                          <a:spcPts val="0"/>
                        </a:spcBef>
                        <a:spcAft>
                          <a:spcPts val="0"/>
                        </a:spcAft>
                      </a:pPr>
                      <a:r>
                        <a:rPr lang="en-US" sz="900">
                          <a:effectLst/>
                        </a:rPr>
                        <a:t>Parent and Community Engagement</a:t>
                      </a:r>
                      <a:endParaRPr lang="en-US" sz="1000">
                        <a:effectLst/>
                        <a:latin typeface="Times New Roman" panose="02020603050405020304" pitchFamily="18" charset="0"/>
                        <a:ea typeface="Times New Roman" panose="02020603050405020304" pitchFamily="18" charset="0"/>
                      </a:endParaRPr>
                    </a:p>
                  </a:txBody>
                  <a:tcPr marL="58181" marR="58181" marT="0" marB="0" anchor="ctr"/>
                </a:tc>
                <a:tc>
                  <a:txBody>
                    <a:bodyPr/>
                    <a:lstStyle/>
                    <a:p>
                      <a:pPr marL="0" marR="0">
                        <a:spcBef>
                          <a:spcPts val="0"/>
                        </a:spcBef>
                        <a:spcAft>
                          <a:spcPts val="0"/>
                        </a:spcAft>
                      </a:pPr>
                      <a:r>
                        <a:rPr lang="en-US" sz="900">
                          <a:effectLst/>
                        </a:rPr>
                        <a:t>Families need formal opportunities to actively engage in and provide input toward their child’s education.</a:t>
                      </a:r>
                      <a:endParaRPr lang="en-US" sz="1000">
                        <a:effectLst/>
                        <a:latin typeface="Times New Roman" panose="02020603050405020304" pitchFamily="18" charset="0"/>
                        <a:ea typeface="Times New Roman" panose="02020603050405020304" pitchFamily="18" charset="0"/>
                      </a:endParaRPr>
                    </a:p>
                  </a:txBody>
                  <a:tcPr marL="58181" marR="58181" marT="0" marB="0" anchor="ctr"/>
                </a:tc>
                <a:tc>
                  <a:txBody>
                    <a:bodyPr/>
                    <a:lstStyle/>
                    <a:p>
                      <a:pPr marL="0" marR="0">
                        <a:spcBef>
                          <a:spcPts val="0"/>
                        </a:spcBef>
                        <a:spcAft>
                          <a:spcPts val="0"/>
                        </a:spcAft>
                      </a:pPr>
                      <a:r>
                        <a:rPr lang="en-US" sz="900" dirty="0">
                          <a:effectLst/>
                        </a:rPr>
                        <a:t>76% of families feel they have formal opportunities according to the spring 2022 Family Friendly Schools Survey results and discussion with parents during the Title I parental involvement policy review meeting.  This increased to 95% in 2023. </a:t>
                      </a:r>
                      <a:r>
                        <a:rPr lang="en-US" sz="900" dirty="0">
                          <a:effectLst/>
                          <a:highlight>
                            <a:srgbClr val="FFFF00"/>
                          </a:highlight>
                        </a:rPr>
                        <a:t>In 2024, this decreased to 80%. </a:t>
                      </a:r>
                      <a:endParaRPr lang="en-US" sz="1000" dirty="0">
                        <a:effectLst/>
                        <a:highlight>
                          <a:srgbClr val="FFFF00"/>
                        </a:highlight>
                      </a:endParaRPr>
                    </a:p>
                    <a:p>
                      <a:pPr marL="0" marR="0">
                        <a:spcBef>
                          <a:spcPts val="0"/>
                        </a:spcBef>
                        <a:spcAft>
                          <a:spcPts val="0"/>
                        </a:spcAft>
                      </a:pPr>
                      <a:r>
                        <a:rPr lang="en-US" sz="900" dirty="0">
                          <a:effectLst/>
                        </a:rPr>
                        <a:t> </a:t>
                      </a:r>
                      <a:endParaRPr lang="en-US" sz="1000" dirty="0">
                        <a:effectLst/>
                        <a:latin typeface="Times New Roman" panose="02020603050405020304" pitchFamily="18" charset="0"/>
                        <a:ea typeface="Times New Roman" panose="02020603050405020304" pitchFamily="18" charset="0"/>
                      </a:endParaRPr>
                    </a:p>
                  </a:txBody>
                  <a:tcPr marL="58181" marR="58181" marT="0" marB="0" anchor="ctr"/>
                </a:tc>
                <a:extLst>
                  <a:ext uri="{0D108BD9-81ED-4DB2-BD59-A6C34878D82A}">
                    <a16:rowId xmlns:a16="http://schemas.microsoft.com/office/drawing/2014/main" val="3987141922"/>
                  </a:ext>
                </a:extLst>
              </a:tr>
            </a:tbl>
          </a:graphicData>
        </a:graphic>
      </p:graphicFrame>
    </p:spTree>
    <p:extLst>
      <p:ext uri="{BB962C8B-B14F-4D97-AF65-F5344CB8AC3E}">
        <p14:creationId xmlns:p14="http://schemas.microsoft.com/office/powerpoint/2010/main" val="556850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3">
          <a:extLst>
            <a:ext uri="{FF2B5EF4-FFF2-40B4-BE49-F238E27FC236}">
              <a16:creationId xmlns:a16="http://schemas.microsoft.com/office/drawing/2014/main" id="{28A68AC3-135B-2433-B880-59A86D43F3C3}"/>
            </a:ext>
          </a:extLst>
        </p:cNvPr>
        <p:cNvGrpSpPr/>
        <p:nvPr/>
      </p:nvGrpSpPr>
      <p:grpSpPr>
        <a:xfrm>
          <a:off x="0" y="0"/>
          <a:ext cx="0" cy="0"/>
          <a:chOff x="0" y="0"/>
          <a:chExt cx="0" cy="0"/>
        </a:xfrm>
      </p:grpSpPr>
      <p:sp>
        <p:nvSpPr>
          <p:cNvPr id="144" name="Google Shape;144;p27">
            <a:extLst>
              <a:ext uri="{FF2B5EF4-FFF2-40B4-BE49-F238E27FC236}">
                <a16:creationId xmlns:a16="http://schemas.microsoft.com/office/drawing/2014/main" id="{2E681A57-6599-498D-F033-B8C14893F1CC}"/>
              </a:ext>
            </a:extLst>
          </p:cNvPr>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a:extLst>
              <a:ext uri="{FF2B5EF4-FFF2-40B4-BE49-F238E27FC236}">
                <a16:creationId xmlns:a16="http://schemas.microsoft.com/office/drawing/2014/main" id="{407F07A0-F078-D1C3-E580-2C99FC6E9FCF}"/>
              </a:ext>
            </a:extLst>
          </p:cNvPr>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800" b="1" dirty="0">
                <a:solidFill>
                  <a:srgbClr val="141B4D"/>
                </a:solidFill>
                <a:latin typeface="Playfair Display"/>
                <a:ea typeface="Playfair Display"/>
                <a:cs typeface="Playfair Display"/>
                <a:sym typeface="Playfair Display"/>
              </a:rPr>
              <a:t>Title I School Improvement Plan </a:t>
            </a:r>
          </a:p>
          <a:p>
            <a:pPr marL="0" lvl="0" indent="0" algn="ctr" rtl="0">
              <a:spcBef>
                <a:spcPts val="0"/>
              </a:spcBef>
              <a:spcAft>
                <a:spcPts val="0"/>
              </a:spcAft>
              <a:buNone/>
            </a:pPr>
            <a:r>
              <a:rPr lang="en" sz="2800" b="1" dirty="0">
                <a:solidFill>
                  <a:srgbClr val="141B4D"/>
                </a:solidFill>
                <a:latin typeface="Playfair Display"/>
                <a:ea typeface="Playfair Display"/>
                <a:cs typeface="Playfair Display"/>
                <a:sym typeface="Playfair Display"/>
              </a:rPr>
              <a:t>Prioritized Needs</a:t>
            </a:r>
          </a:p>
        </p:txBody>
      </p:sp>
      <p:sp>
        <p:nvSpPr>
          <p:cNvPr id="146" name="Google Shape;146;p27">
            <a:extLst>
              <a:ext uri="{FF2B5EF4-FFF2-40B4-BE49-F238E27FC236}">
                <a16:creationId xmlns:a16="http://schemas.microsoft.com/office/drawing/2014/main" id="{7E2E8D3B-FAE8-5CA7-BEBA-BBE201BEC87C}"/>
              </a:ext>
            </a:extLst>
          </p:cNvPr>
          <p:cNvSpPr txBox="1"/>
          <p:nvPr/>
        </p:nvSpPr>
        <p:spPr>
          <a:xfrm>
            <a:off x="6244150" y="2173025"/>
            <a:ext cx="4338600" cy="50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27">
            <a:extLst>
              <a:ext uri="{FF2B5EF4-FFF2-40B4-BE49-F238E27FC236}">
                <a16:creationId xmlns:a16="http://schemas.microsoft.com/office/drawing/2014/main" id="{D1B89184-7737-BCD4-118B-FAA0F8585C54}"/>
              </a:ext>
            </a:extLst>
          </p:cNvPr>
          <p:cNvSpPr txBox="1"/>
          <p:nvPr/>
        </p:nvSpPr>
        <p:spPr>
          <a:xfrm>
            <a:off x="734775" y="1103600"/>
            <a:ext cx="7866900" cy="354669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1800" dirty="0">
              <a:solidFill>
                <a:srgbClr val="151E49"/>
              </a:solidFill>
              <a:latin typeface="Georgia"/>
              <a:ea typeface="Georgia"/>
              <a:cs typeface="Georgia"/>
              <a:sym typeface="Georgia"/>
            </a:endParaRPr>
          </a:p>
        </p:txBody>
      </p:sp>
      <p:pic>
        <p:nvPicPr>
          <p:cNvPr id="149" name="Google Shape;149;p27" descr="580b57fcd9996e24bc43c53e.png">
            <a:extLst>
              <a:ext uri="{FF2B5EF4-FFF2-40B4-BE49-F238E27FC236}">
                <a16:creationId xmlns:a16="http://schemas.microsoft.com/office/drawing/2014/main" id="{836A4CC4-7213-9C5F-7F20-32A65C798EEA}"/>
              </a:ext>
            </a:extLst>
          </p:cNvPr>
          <p:cNvPicPr preferRelativeResize="0"/>
          <p:nvPr/>
        </p:nvPicPr>
        <p:blipFill rotWithShape="1">
          <a:blip r:embed="rId3">
            <a:alphaModFix/>
          </a:blip>
          <a:srcRect/>
          <a:stretch/>
        </p:blipFill>
        <p:spPr>
          <a:xfrm>
            <a:off x="27301" y="4650302"/>
            <a:ext cx="549000" cy="549000"/>
          </a:xfrm>
          <a:prstGeom prst="rect">
            <a:avLst/>
          </a:prstGeom>
          <a:noFill/>
          <a:ln>
            <a:noFill/>
          </a:ln>
        </p:spPr>
      </p:pic>
      <p:sp>
        <p:nvSpPr>
          <p:cNvPr id="150" name="Google Shape;150;p27">
            <a:extLst>
              <a:ext uri="{FF2B5EF4-FFF2-40B4-BE49-F238E27FC236}">
                <a16:creationId xmlns:a16="http://schemas.microsoft.com/office/drawing/2014/main" id="{CADF1FB6-36C5-5EA1-E798-FA962AE1D12D}"/>
              </a:ext>
            </a:extLst>
          </p:cNvPr>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graphicFrame>
        <p:nvGraphicFramePr>
          <p:cNvPr id="2" name="Table 1">
            <a:extLst>
              <a:ext uri="{FF2B5EF4-FFF2-40B4-BE49-F238E27FC236}">
                <a16:creationId xmlns:a16="http://schemas.microsoft.com/office/drawing/2014/main" id="{C2A440E8-EB39-54C0-0662-1BA9C0CBD22D}"/>
              </a:ext>
            </a:extLst>
          </p:cNvPr>
          <p:cNvGraphicFramePr>
            <a:graphicFrameLocks noGrp="1"/>
          </p:cNvGraphicFramePr>
          <p:nvPr>
            <p:extLst>
              <p:ext uri="{D42A27DB-BD31-4B8C-83A1-F6EECF244321}">
                <p14:modId xmlns:p14="http://schemas.microsoft.com/office/powerpoint/2010/main" val="2966211102"/>
              </p:ext>
            </p:extLst>
          </p:nvPr>
        </p:nvGraphicFramePr>
        <p:xfrm>
          <a:off x="628650" y="1902741"/>
          <a:ext cx="7886700" cy="2397203"/>
        </p:xfrm>
        <a:graphic>
          <a:graphicData uri="http://schemas.openxmlformats.org/drawingml/2006/table">
            <a:tbl>
              <a:tblPr bandRow="1">
                <a:tableStyleId>{5C22544A-7EE6-4342-B048-85BDC9FD1C3A}</a:tableStyleId>
              </a:tblPr>
              <a:tblGrid>
                <a:gridCol w="2232481">
                  <a:extLst>
                    <a:ext uri="{9D8B030D-6E8A-4147-A177-3AD203B41FA5}">
                      <a16:colId xmlns:a16="http://schemas.microsoft.com/office/drawing/2014/main" val="1004471010"/>
                    </a:ext>
                  </a:extLst>
                </a:gridCol>
                <a:gridCol w="2763255">
                  <a:extLst>
                    <a:ext uri="{9D8B030D-6E8A-4147-A177-3AD203B41FA5}">
                      <a16:colId xmlns:a16="http://schemas.microsoft.com/office/drawing/2014/main" val="2478997772"/>
                    </a:ext>
                  </a:extLst>
                </a:gridCol>
                <a:gridCol w="2890964">
                  <a:extLst>
                    <a:ext uri="{9D8B030D-6E8A-4147-A177-3AD203B41FA5}">
                      <a16:colId xmlns:a16="http://schemas.microsoft.com/office/drawing/2014/main" val="4186905754"/>
                    </a:ext>
                  </a:extLst>
                </a:gridCol>
              </a:tblGrid>
              <a:tr h="323225">
                <a:tc>
                  <a:txBody>
                    <a:bodyPr/>
                    <a:lstStyle/>
                    <a:p>
                      <a:pPr marL="0" marR="0" algn="ctr">
                        <a:spcBef>
                          <a:spcPts val="0"/>
                        </a:spcBef>
                        <a:spcAft>
                          <a:spcPts val="0"/>
                        </a:spcAft>
                      </a:pPr>
                      <a:r>
                        <a:rPr lang="en-US" sz="1000">
                          <a:effectLst/>
                        </a:rPr>
                        <a:t>Area</a:t>
                      </a:r>
                      <a:endParaRPr lang="en-US" sz="1000">
                        <a:effectLst/>
                        <a:latin typeface="Times New Roman" panose="02020603050405020304" pitchFamily="18" charset="0"/>
                        <a:ea typeface="Times New Roman" panose="02020603050405020304" pitchFamily="18" charset="0"/>
                      </a:endParaRPr>
                    </a:p>
                  </a:txBody>
                  <a:tcPr marL="58181" marR="58181" marT="0" marB="0" anchor="ctr"/>
                </a:tc>
                <a:tc>
                  <a:txBody>
                    <a:bodyPr/>
                    <a:lstStyle/>
                    <a:p>
                      <a:pPr marL="0" marR="0" algn="ctr">
                        <a:spcBef>
                          <a:spcPts val="0"/>
                        </a:spcBef>
                        <a:spcAft>
                          <a:spcPts val="0"/>
                        </a:spcAft>
                      </a:pPr>
                      <a:r>
                        <a:rPr lang="en-US" sz="1000">
                          <a:effectLst/>
                        </a:rPr>
                        <a:t>Specific Need</a:t>
                      </a:r>
                      <a:endParaRPr lang="en-US" sz="1000">
                        <a:effectLst/>
                        <a:latin typeface="Times New Roman" panose="02020603050405020304" pitchFamily="18" charset="0"/>
                        <a:ea typeface="Times New Roman" panose="02020603050405020304" pitchFamily="18" charset="0"/>
                      </a:endParaRPr>
                    </a:p>
                  </a:txBody>
                  <a:tcPr marL="58181" marR="58181" marT="0" marB="0" anchor="ctr"/>
                </a:tc>
                <a:tc>
                  <a:txBody>
                    <a:bodyPr/>
                    <a:lstStyle/>
                    <a:p>
                      <a:pPr marL="0" marR="0" algn="ctr">
                        <a:spcBef>
                          <a:spcPts val="0"/>
                        </a:spcBef>
                        <a:spcAft>
                          <a:spcPts val="0"/>
                        </a:spcAft>
                      </a:pPr>
                      <a:r>
                        <a:rPr lang="en-US" sz="1000">
                          <a:effectLst/>
                        </a:rPr>
                        <a:t>Supporting Data </a:t>
                      </a:r>
                      <a:endParaRPr lang="en-US" sz="1000">
                        <a:effectLst/>
                        <a:latin typeface="Times New Roman" panose="02020603050405020304" pitchFamily="18" charset="0"/>
                        <a:ea typeface="Times New Roman" panose="02020603050405020304" pitchFamily="18" charset="0"/>
                      </a:endParaRPr>
                    </a:p>
                  </a:txBody>
                  <a:tcPr marL="58181" marR="58181" marT="0" marB="0" anchor="ctr"/>
                </a:tc>
                <a:extLst>
                  <a:ext uri="{0D108BD9-81ED-4DB2-BD59-A6C34878D82A}">
                    <a16:rowId xmlns:a16="http://schemas.microsoft.com/office/drawing/2014/main" val="438272753"/>
                  </a:ext>
                </a:extLst>
              </a:tr>
              <a:tr h="457903">
                <a:tc>
                  <a:txBody>
                    <a:bodyPr/>
                    <a:lstStyle/>
                    <a:p>
                      <a:pPr marL="0" marR="0">
                        <a:spcBef>
                          <a:spcPts val="0"/>
                        </a:spcBef>
                        <a:spcAft>
                          <a:spcPts val="0"/>
                        </a:spcAft>
                      </a:pPr>
                      <a:r>
                        <a:rPr lang="en-US" sz="900" dirty="0">
                          <a:effectLst/>
                          <a:latin typeface="Times New Roman" panose="02020603050405020304" pitchFamily="18" charset="0"/>
                          <a:ea typeface="Times New Roman" panose="02020603050405020304" pitchFamily="18" charset="0"/>
                        </a:rPr>
                        <a:t>Literacy</a:t>
                      </a:r>
                      <a:endParaRPr lang="en-US" sz="1000" dirty="0">
                        <a:effectLst/>
                        <a:latin typeface="Times New Roman" panose="02020603050405020304" pitchFamily="18" charset="0"/>
                        <a:ea typeface="Times New Roman" panose="02020603050405020304" pitchFamily="18" charset="0"/>
                      </a:endParaRPr>
                    </a:p>
                  </a:txBody>
                  <a:tcPr marL="58181" marR="58181" marT="0" marB="0" anchor="ctr"/>
                </a:tc>
                <a:tc>
                  <a:txBody>
                    <a:bodyPr/>
                    <a:lstStyle/>
                    <a:p>
                      <a:pPr marL="0" marR="0">
                        <a:spcBef>
                          <a:spcPts val="0"/>
                        </a:spcBef>
                        <a:spcAft>
                          <a:spcPts val="0"/>
                        </a:spcAft>
                      </a:pPr>
                      <a:r>
                        <a:rPr lang="en-US" sz="900" dirty="0">
                          <a:effectLst/>
                        </a:rPr>
                        <a:t>Reading instruction needs to be consistent and taught using a curriculum rooted in the Science of Reading through-out the grade-levels. </a:t>
                      </a:r>
                      <a:endParaRPr lang="en-US" sz="1000" dirty="0">
                        <a:effectLst/>
                        <a:latin typeface="Times New Roman" panose="02020603050405020304" pitchFamily="18" charset="0"/>
                        <a:ea typeface="Times New Roman" panose="02020603050405020304" pitchFamily="18" charset="0"/>
                      </a:endParaRPr>
                    </a:p>
                  </a:txBody>
                  <a:tcPr marL="58181" marR="58181" marT="0" marB="0" anchor="ctr"/>
                </a:tc>
                <a:tc>
                  <a:txBody>
                    <a:bodyPr/>
                    <a:lstStyle/>
                    <a:p>
                      <a:pPr marL="0" marR="0">
                        <a:spcBef>
                          <a:spcPts val="0"/>
                        </a:spcBef>
                        <a:spcAft>
                          <a:spcPts val="0"/>
                        </a:spcAft>
                      </a:pPr>
                      <a:r>
                        <a:rPr lang="en-US" sz="900" dirty="0">
                          <a:effectLst/>
                        </a:rPr>
                        <a:t>Teachers and TAs will receive Literacy based professional development.  </a:t>
                      </a:r>
                      <a:r>
                        <a:rPr lang="en-US" sz="900" b="1" dirty="0">
                          <a:effectLst/>
                        </a:rPr>
                        <a:t>Currently, 42% of the Teachers and TAs have received this.</a:t>
                      </a:r>
                      <a:endParaRPr lang="en-US" sz="1000" b="1" dirty="0">
                        <a:effectLst/>
                        <a:latin typeface="Times New Roman" panose="02020603050405020304" pitchFamily="18" charset="0"/>
                        <a:ea typeface="Times New Roman" panose="02020603050405020304" pitchFamily="18" charset="0"/>
                      </a:endParaRPr>
                    </a:p>
                  </a:txBody>
                  <a:tcPr marL="58181" marR="58181" marT="0" marB="0" anchor="ctr"/>
                </a:tc>
                <a:extLst>
                  <a:ext uri="{0D108BD9-81ED-4DB2-BD59-A6C34878D82A}">
                    <a16:rowId xmlns:a16="http://schemas.microsoft.com/office/drawing/2014/main" val="4093315369"/>
                  </a:ext>
                </a:extLst>
              </a:tr>
              <a:tr h="904979">
                <a:tc>
                  <a:txBody>
                    <a:bodyPr/>
                    <a:lstStyle/>
                    <a:p>
                      <a:pPr marL="0" marR="0">
                        <a:spcBef>
                          <a:spcPts val="0"/>
                        </a:spcBef>
                        <a:spcAft>
                          <a:spcPts val="0"/>
                        </a:spcAft>
                      </a:pPr>
                      <a:r>
                        <a:rPr lang="en-US" sz="900" dirty="0">
                          <a:effectLst/>
                          <a:latin typeface="Times New Roman" panose="02020603050405020304" pitchFamily="18" charset="0"/>
                          <a:ea typeface="Times New Roman" panose="02020603050405020304" pitchFamily="18" charset="0"/>
                        </a:rPr>
                        <a:t>Work-Based Learning </a:t>
                      </a:r>
                      <a:endParaRPr lang="en-US" sz="1000" dirty="0">
                        <a:effectLst/>
                        <a:latin typeface="Times New Roman" panose="02020603050405020304" pitchFamily="18" charset="0"/>
                        <a:ea typeface="Times New Roman" panose="02020603050405020304" pitchFamily="18" charset="0"/>
                      </a:endParaRPr>
                    </a:p>
                  </a:txBody>
                  <a:tcPr marL="58181" marR="58181" marT="0" marB="0" anchor="ctr"/>
                </a:tc>
                <a:tc>
                  <a:txBody>
                    <a:bodyPr/>
                    <a:lstStyle/>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rPr>
                        <a:t>Students need to develop their employability skills. DCA needs to continue to build stronger community partnerships and expand resources.  </a:t>
                      </a:r>
                    </a:p>
                  </a:txBody>
                  <a:tcPr marL="58181" marR="58181" marT="0" marB="0"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900" dirty="0">
                          <a:effectLst/>
                        </a:rPr>
                        <a:t>The school-based work program (Dragons Work) will continue to increase the number of students completing on-site jobs.  </a:t>
                      </a:r>
                      <a:r>
                        <a:rPr lang="en-US" sz="900" b="1" dirty="0">
                          <a:effectLst/>
                        </a:rPr>
                        <a:t>Currently, 50% of the high school students participate in on-site jobs.</a:t>
                      </a:r>
                      <a:endParaRPr lang="en-US" sz="1000" b="1"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900" dirty="0">
                          <a:effectLst/>
                        </a:rPr>
                        <a:t> </a:t>
                      </a:r>
                      <a:endParaRPr lang="en-US" sz="1000" dirty="0">
                        <a:effectLst/>
                        <a:latin typeface="Times New Roman" panose="02020603050405020304" pitchFamily="18" charset="0"/>
                        <a:ea typeface="Times New Roman" panose="02020603050405020304" pitchFamily="18" charset="0"/>
                      </a:endParaRPr>
                    </a:p>
                  </a:txBody>
                  <a:tcPr marL="58181" marR="58181" marT="0" marB="0" anchor="ctr"/>
                </a:tc>
                <a:extLst>
                  <a:ext uri="{0D108BD9-81ED-4DB2-BD59-A6C34878D82A}">
                    <a16:rowId xmlns:a16="http://schemas.microsoft.com/office/drawing/2014/main" val="3905860377"/>
                  </a:ext>
                </a:extLst>
              </a:tr>
              <a:tr h="711096">
                <a:tc>
                  <a:txBody>
                    <a:bodyPr/>
                    <a:lstStyle/>
                    <a:p>
                      <a:pPr marL="0" marR="0">
                        <a:spcBef>
                          <a:spcPts val="0"/>
                        </a:spcBef>
                        <a:spcAft>
                          <a:spcPts val="0"/>
                        </a:spcAft>
                      </a:pPr>
                      <a:r>
                        <a:rPr lang="en-US" sz="900" dirty="0">
                          <a:effectLst/>
                          <a:latin typeface="Times New Roman" panose="02020603050405020304" pitchFamily="18" charset="0"/>
                          <a:ea typeface="Times New Roman" panose="02020603050405020304" pitchFamily="18" charset="0"/>
                        </a:rPr>
                        <a:t>Social Emotional Learning </a:t>
                      </a:r>
                      <a:endParaRPr lang="en-US" sz="1000" dirty="0">
                        <a:effectLst/>
                        <a:latin typeface="Times New Roman" panose="02020603050405020304" pitchFamily="18" charset="0"/>
                        <a:ea typeface="Times New Roman" panose="02020603050405020304" pitchFamily="18" charset="0"/>
                      </a:endParaRPr>
                    </a:p>
                  </a:txBody>
                  <a:tcPr marL="58181" marR="58181" marT="0" marB="0" anchor="ctr"/>
                </a:tc>
                <a:tc>
                  <a:txBody>
                    <a:bodyPr/>
                    <a:lstStyle/>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rPr>
                        <a:t>Students with intense SEL needs have high incidents of maladaptive behaviors, therefore the classrooms need to provide a daily SEL curriculum that is implemented school-wide. </a:t>
                      </a:r>
                    </a:p>
                  </a:txBody>
                  <a:tcPr marL="58181" marR="58181" marT="0" marB="0" anchor="ctr"/>
                </a:tc>
                <a:tc>
                  <a:txBody>
                    <a:bodyPr/>
                    <a:lstStyle/>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rPr>
                        <a:t>The incidents of maladaptive behaviors will continue to decrease. </a:t>
                      </a:r>
                      <a:r>
                        <a:rPr lang="en-US" sz="1000" b="1" dirty="0">
                          <a:effectLst/>
                          <a:latin typeface="Times New Roman" panose="02020603050405020304" pitchFamily="18" charset="0"/>
                          <a:ea typeface="Times New Roman" panose="02020603050405020304" pitchFamily="18" charset="0"/>
                        </a:rPr>
                        <a:t>DCA went from 233 maladaptive behaviors during the 1st quarter to 197 the 4</a:t>
                      </a:r>
                      <a:r>
                        <a:rPr lang="en-US" sz="1000" b="1" baseline="30000" dirty="0">
                          <a:effectLst/>
                          <a:latin typeface="Times New Roman" panose="02020603050405020304" pitchFamily="18" charset="0"/>
                          <a:ea typeface="Times New Roman" panose="02020603050405020304" pitchFamily="18" charset="0"/>
                        </a:rPr>
                        <a:t>th</a:t>
                      </a:r>
                      <a:r>
                        <a:rPr lang="en-US" sz="1000" b="1" dirty="0">
                          <a:effectLst/>
                          <a:latin typeface="Times New Roman" panose="02020603050405020304" pitchFamily="18" charset="0"/>
                          <a:ea typeface="Times New Roman" panose="02020603050405020304" pitchFamily="18" charset="0"/>
                        </a:rPr>
                        <a:t> quarter this year.</a:t>
                      </a:r>
                    </a:p>
                  </a:txBody>
                  <a:tcPr marL="58181" marR="58181" marT="0" marB="0" anchor="ctr"/>
                </a:tc>
                <a:extLst>
                  <a:ext uri="{0D108BD9-81ED-4DB2-BD59-A6C34878D82A}">
                    <a16:rowId xmlns:a16="http://schemas.microsoft.com/office/drawing/2014/main" val="3987141922"/>
                  </a:ext>
                </a:extLst>
              </a:tr>
            </a:tbl>
          </a:graphicData>
        </a:graphic>
      </p:graphicFrame>
    </p:spTree>
    <p:extLst>
      <p:ext uri="{BB962C8B-B14F-4D97-AF65-F5344CB8AC3E}">
        <p14:creationId xmlns:p14="http://schemas.microsoft.com/office/powerpoint/2010/main" val="2528890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27425" y="1825365"/>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1921815"/>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800" b="1" dirty="0">
                <a:solidFill>
                  <a:srgbClr val="141B4D"/>
                </a:solidFill>
                <a:latin typeface="Playfair Display"/>
                <a:ea typeface="Playfair Display"/>
                <a:cs typeface="Playfair Display"/>
                <a:sym typeface="Playfair Display"/>
              </a:rPr>
              <a:t>Title I Parent Notification Requirements</a:t>
            </a:r>
            <a:endParaRPr sz="2800" b="1" dirty="0">
              <a:solidFill>
                <a:srgbClr val="141B4D"/>
              </a:solidFill>
              <a:latin typeface="Playfair Display"/>
              <a:ea typeface="Playfair Display"/>
              <a:cs typeface="Playfair Display"/>
              <a:sym typeface="Playfair Display"/>
            </a:endParaRPr>
          </a:p>
        </p:txBody>
      </p:sp>
      <p:sp>
        <p:nvSpPr>
          <p:cNvPr id="146" name="Google Shape;146;p27"/>
          <p:cNvSpPr txBox="1"/>
          <p:nvPr/>
        </p:nvSpPr>
        <p:spPr>
          <a:xfrm>
            <a:off x="6244150" y="2173025"/>
            <a:ext cx="4338600" cy="50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pic>
        <p:nvPicPr>
          <p:cNvPr id="149" name="Google Shape;149;p27" descr="580b57fcd9996e24bc43c53e.png"/>
          <p:cNvPicPr preferRelativeResize="0"/>
          <p:nvPr/>
        </p:nvPicPr>
        <p:blipFill rotWithShape="1">
          <a:blip r:embed="rId3">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extLst>
      <p:ext uri="{BB962C8B-B14F-4D97-AF65-F5344CB8AC3E}">
        <p14:creationId xmlns:p14="http://schemas.microsoft.com/office/powerpoint/2010/main" val="17652853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7"/>
          <p:cNvSpPr/>
          <p:nvPr/>
        </p:nvSpPr>
        <p:spPr>
          <a:xfrm>
            <a:off x="734775" y="178100"/>
            <a:ext cx="7866900" cy="925500"/>
          </a:xfrm>
          <a:prstGeom prst="rect">
            <a:avLst/>
          </a:prstGeom>
          <a:solidFill>
            <a:srgbClr val="141B4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7"/>
          <p:cNvSpPr/>
          <p:nvPr/>
        </p:nvSpPr>
        <p:spPr>
          <a:xfrm>
            <a:off x="870975" y="274550"/>
            <a:ext cx="7579800" cy="732600"/>
          </a:xfrm>
          <a:prstGeom prst="rect">
            <a:avLst/>
          </a:prstGeom>
          <a:solidFill>
            <a:srgbClr val="FFFFFF"/>
          </a:solidFill>
          <a:ln w="28575" cap="flat" cmpd="sng">
            <a:solidFill>
              <a:srgbClr val="FECF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3600" b="1" dirty="0">
                <a:solidFill>
                  <a:srgbClr val="141B4D"/>
                </a:solidFill>
                <a:latin typeface="Playfair Display"/>
                <a:ea typeface="Playfair Display"/>
                <a:cs typeface="Playfair Display"/>
                <a:sym typeface="Playfair Display"/>
              </a:rPr>
              <a:t>Parent Involvement Policy</a:t>
            </a:r>
            <a:endParaRPr sz="3600" b="1" dirty="0">
              <a:solidFill>
                <a:srgbClr val="141B4D"/>
              </a:solidFill>
              <a:latin typeface="Playfair Display"/>
              <a:ea typeface="Playfair Display"/>
              <a:cs typeface="Playfair Display"/>
              <a:sym typeface="Playfair Display"/>
            </a:endParaRPr>
          </a:p>
        </p:txBody>
      </p:sp>
      <p:sp>
        <p:nvSpPr>
          <p:cNvPr id="148" name="Google Shape;148;p27"/>
          <p:cNvSpPr txBox="1"/>
          <p:nvPr/>
        </p:nvSpPr>
        <p:spPr>
          <a:xfrm>
            <a:off x="734775" y="1200050"/>
            <a:ext cx="7866900" cy="3450248"/>
          </a:xfrm>
          <a:prstGeom prst="rect">
            <a:avLst/>
          </a:prstGeom>
          <a:noFill/>
          <a:ln>
            <a:noFill/>
          </a:ln>
        </p:spPr>
        <p:txBody>
          <a:bodyPr spcFirstLastPara="1" wrap="square" lIns="91425" tIns="91425" rIns="91425" bIns="91425" anchor="t" anchorCtr="0">
            <a:noAutofit/>
          </a:bodyPr>
          <a:lstStyle/>
          <a:p>
            <a:pPr eaLnBrk="1" hangingPunct="1"/>
            <a:endParaRPr lang="en-US" altLang="en-US" sz="2000" dirty="0">
              <a:latin typeface="Calibri" panose="020F0502020204030204" pitchFamily="34" charset="0"/>
            </a:endParaRPr>
          </a:p>
          <a:p>
            <a:pPr marL="285750" indent="-285750" eaLnBrk="1" hangingPunct="1">
              <a:buFont typeface="Arial" panose="020B0604020202020204" pitchFamily="34" charset="0"/>
              <a:buChar char="•"/>
            </a:pPr>
            <a:r>
              <a:rPr lang="en-US" altLang="en-US" sz="2000" dirty="0">
                <a:latin typeface="Calibri" panose="020F0502020204030204" pitchFamily="34" charset="0"/>
              </a:rPr>
              <a:t>Both the District and the School Parental Involvement Policies may be found on our website at:  </a:t>
            </a:r>
            <a:r>
              <a:rPr lang="en-US" altLang="en-US" sz="2000" dirty="0">
                <a:latin typeface="Calibri" panose="020F0502020204030204" pitchFamily="34" charset="0"/>
                <a:hlinkClick r:id="rId3"/>
              </a:rPr>
              <a:t>https://www.damarcharteracademy.org/title-i-ix/</a:t>
            </a:r>
            <a:r>
              <a:rPr lang="en-US" altLang="en-US" sz="2000" dirty="0">
                <a:latin typeface="Calibri" panose="020F0502020204030204" pitchFamily="34" charset="0"/>
              </a:rPr>
              <a:t> </a:t>
            </a:r>
          </a:p>
          <a:p>
            <a:pPr lvl="5"/>
            <a:endParaRPr lang="en-US" altLang="en-US" sz="2000" b="1" u="sng" dirty="0">
              <a:latin typeface="Calibri" panose="020F0502020204030204" pitchFamily="34" charset="0"/>
            </a:endParaRPr>
          </a:p>
          <a:p>
            <a:pPr marL="285750" indent="-285750" eaLnBrk="1" hangingPunct="1">
              <a:buFont typeface="Arial" panose="020B0604020202020204" pitchFamily="34" charset="0"/>
              <a:buChar char="•"/>
            </a:pPr>
            <a:r>
              <a:rPr lang="en-US" altLang="en-US" sz="2000" dirty="0">
                <a:latin typeface="Calibri" panose="020F0502020204030204" pitchFamily="34" charset="0"/>
              </a:rPr>
              <a:t>Parents may also contact the school for a copy. </a:t>
            </a:r>
          </a:p>
          <a:p>
            <a:pPr eaLnBrk="1" hangingPunct="1"/>
            <a:endParaRPr lang="en-US" altLang="en-US" sz="2000" dirty="0">
              <a:latin typeface="Calibri" panose="020F0502020204030204" pitchFamily="34" charset="0"/>
            </a:endParaRPr>
          </a:p>
          <a:p>
            <a:pPr marL="285750" indent="-285750" eaLnBrk="1" hangingPunct="1">
              <a:buFont typeface="Arial" panose="020B0604020202020204" pitchFamily="34" charset="0"/>
              <a:buChar char="•"/>
            </a:pPr>
            <a:r>
              <a:rPr lang="en-US" altLang="en-US" sz="2000" dirty="0">
                <a:latin typeface="Calibri" panose="020F0502020204030204" pitchFamily="34" charset="0"/>
              </a:rPr>
              <a:t>Parents may contact the school at any time to discuss these policies and/or participate in the annual meeting to review and revise Title I policies.</a:t>
            </a:r>
          </a:p>
          <a:p>
            <a:pPr eaLnBrk="1" hangingPunct="1"/>
            <a:endParaRPr lang="en-US" altLang="en-US" sz="2000" dirty="0">
              <a:latin typeface="Calibri" panose="020F0502020204030204" pitchFamily="34" charset="0"/>
            </a:endParaRPr>
          </a:p>
        </p:txBody>
      </p:sp>
      <p:pic>
        <p:nvPicPr>
          <p:cNvPr id="149" name="Google Shape;149;p27" descr="580b57fcd9996e24bc43c53e.png"/>
          <p:cNvPicPr preferRelativeResize="0"/>
          <p:nvPr/>
        </p:nvPicPr>
        <p:blipFill rotWithShape="1">
          <a:blip r:embed="rId4">
            <a:alphaModFix/>
          </a:blip>
          <a:srcRect/>
          <a:stretch/>
        </p:blipFill>
        <p:spPr>
          <a:xfrm>
            <a:off x="27301" y="4650302"/>
            <a:ext cx="549000" cy="549000"/>
          </a:xfrm>
          <a:prstGeom prst="rect">
            <a:avLst/>
          </a:prstGeom>
          <a:noFill/>
          <a:ln>
            <a:noFill/>
          </a:ln>
        </p:spPr>
      </p:pic>
      <p:sp>
        <p:nvSpPr>
          <p:cNvPr id="150" name="Google Shape;150;p27"/>
          <p:cNvSpPr txBox="1"/>
          <p:nvPr/>
        </p:nvSpPr>
        <p:spPr>
          <a:xfrm>
            <a:off x="482175" y="4752150"/>
            <a:ext cx="1487100" cy="345300"/>
          </a:xfrm>
          <a:prstGeom prst="rect">
            <a:avLst/>
          </a:prstGeom>
          <a:noFill/>
          <a:ln>
            <a:noFill/>
          </a:ln>
        </p:spPr>
        <p:txBody>
          <a:bodyPr spcFirstLastPara="1" wrap="square" lIns="45700" tIns="45700" rIns="45700" bIns="45700" anchor="t" anchorCtr="0">
            <a:noAutofit/>
          </a:bodyPr>
          <a:lstStyle/>
          <a:p>
            <a:pPr marL="0" marR="0" lvl="0" indent="0" algn="l" rtl="0">
              <a:lnSpc>
                <a:spcPct val="100000"/>
              </a:lnSpc>
              <a:spcBef>
                <a:spcPts val="0"/>
              </a:spcBef>
              <a:spcAft>
                <a:spcPts val="0"/>
              </a:spcAft>
              <a:buClr>
                <a:srgbClr val="FFFFFF"/>
              </a:buClr>
              <a:buFont typeface="Arial"/>
              <a:buNone/>
            </a:pPr>
            <a:r>
              <a:rPr lang="en" sz="1800" b="1" i="0" u="none" strike="noStrike" cap="none">
                <a:solidFill>
                  <a:srgbClr val="FFFFFF"/>
                </a:solidFill>
                <a:latin typeface="Arial"/>
                <a:ea typeface="Arial"/>
                <a:cs typeface="Arial"/>
                <a:sym typeface="Arial"/>
              </a:rPr>
              <a:t>@EducateIN</a:t>
            </a:r>
            <a:endParaRPr sz="1800"/>
          </a:p>
        </p:txBody>
      </p:sp>
    </p:spTree>
    <p:extLst>
      <p:ext uri="{BB962C8B-B14F-4D97-AF65-F5344CB8AC3E}">
        <p14:creationId xmlns:p14="http://schemas.microsoft.com/office/powerpoint/2010/main" val="2271120304"/>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3665</TotalTime>
  <Words>1667</Words>
  <Application>Microsoft Office PowerPoint</Application>
  <PresentationFormat>On-screen Show (16:9)</PresentationFormat>
  <Paragraphs>205</Paragraphs>
  <Slides>16</Slides>
  <Notes>16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Arial</vt:lpstr>
      <vt:lpstr>Times New Roman</vt:lpstr>
      <vt:lpstr>Carter One</vt:lpstr>
      <vt:lpstr>Playfair Display</vt:lpstr>
      <vt:lpstr>Calibri</vt:lpstr>
      <vt:lpstr>Georgia</vt:lpstr>
      <vt:lpstr>Aptos</vt:lpstr>
      <vt:lpstr>Noto Sans Symbols</vt:lpstr>
      <vt:lpstr>Pacifico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Summer Resources Continue…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Gurule</dc:creator>
  <cp:lastModifiedBy>Julie Fenton</cp:lastModifiedBy>
  <cp:revision>62</cp:revision>
  <cp:lastPrinted>2023-05-24T15:23:09Z</cp:lastPrinted>
  <dcterms:modified xsi:type="dcterms:W3CDTF">2025-05-29T16:28:08Z</dcterms:modified>
</cp:coreProperties>
</file>